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86" r:id="rId2"/>
    <p:sldId id="285" r:id="rId3"/>
    <p:sldId id="279" r:id="rId4"/>
    <p:sldId id="280" r:id="rId5"/>
    <p:sldId id="281" r:id="rId6"/>
    <p:sldId id="287" r:id="rId7"/>
    <p:sldId id="272" r:id="rId8"/>
    <p:sldId id="269" r:id="rId9"/>
    <p:sldId id="291" r:id="rId10"/>
    <p:sldId id="296" r:id="rId11"/>
    <p:sldId id="262" r:id="rId12"/>
    <p:sldId id="273" r:id="rId13"/>
    <p:sldId id="295" r:id="rId14"/>
    <p:sldId id="290" r:id="rId15"/>
    <p:sldId id="274" r:id="rId16"/>
    <p:sldId id="292" r:id="rId17"/>
    <p:sldId id="301" r:id="rId18"/>
    <p:sldId id="297" r:id="rId19"/>
    <p:sldId id="264" r:id="rId20"/>
    <p:sldId id="278" r:id="rId21"/>
    <p:sldId id="275" r:id="rId22"/>
    <p:sldId id="266" r:id="rId23"/>
    <p:sldId id="303" r:id="rId24"/>
    <p:sldId id="298" r:id="rId25"/>
    <p:sldId id="288" r:id="rId26"/>
    <p:sldId id="302" r:id="rId27"/>
    <p:sldId id="276" r:id="rId28"/>
    <p:sldId id="293" r:id="rId29"/>
    <p:sldId id="300" r:id="rId30"/>
    <p:sldId id="299" r:id="rId31"/>
    <p:sldId id="282" r:id="rId32"/>
    <p:sldId id="2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C25E3A7-CA1D-FB4D-9680-005D743D2D05}">
          <p14:sldIdLst>
            <p14:sldId id="286"/>
            <p14:sldId id="285"/>
            <p14:sldId id="279"/>
            <p14:sldId id="280"/>
            <p14:sldId id="281"/>
            <p14:sldId id="287"/>
          </p14:sldIdLst>
        </p14:section>
        <p14:section name="app scenario" id="{354C87D3-B9DE-1D48-987C-5E6CDB88C2E5}">
          <p14:sldIdLst>
            <p14:sldId id="272"/>
            <p14:sldId id="269"/>
            <p14:sldId id="291"/>
          </p14:sldIdLst>
        </p14:section>
        <p14:section name="Add endpoint and service" id="{93EDDA9D-86BE-C243-AE16-267EF067D4D4}">
          <p14:sldIdLst>
            <p14:sldId id="296"/>
            <p14:sldId id="262"/>
            <p14:sldId id="273"/>
          </p14:sldIdLst>
        </p14:section>
        <p14:section name="Mount component" id="{EC8C8FC4-86DB-9342-8837-0F48057BAFC6}">
          <p14:sldIdLst>
            <p14:sldId id="295"/>
            <p14:sldId id="290"/>
            <p14:sldId id="274"/>
            <p14:sldId id="292"/>
            <p14:sldId id="301"/>
          </p14:sldIdLst>
        </p14:section>
        <p14:section name="Add extension" id="{6BEAA75D-4A1F-3C42-8EA7-DE4488D9783A}">
          <p14:sldIdLst>
            <p14:sldId id="297"/>
            <p14:sldId id="264"/>
            <p14:sldId id="278"/>
            <p14:sldId id="275"/>
          </p14:sldIdLst>
        </p14:section>
        <p14:section name="configuration" id="{63C74E64-5347-6247-B889-FACA18D1B368}">
          <p14:sldIdLst>
            <p14:sldId id="266"/>
            <p14:sldId id="303"/>
          </p14:sldIdLst>
        </p14:section>
        <p14:section name="Add caching(interceptor+observer)" id="{B57FEB36-DDB9-CE4F-AB22-D7E2152365BF}">
          <p14:sldIdLst>
            <p14:sldId id="298"/>
            <p14:sldId id="288"/>
            <p14:sldId id="302"/>
            <p14:sldId id="276"/>
            <p14:sldId id="293"/>
            <p14:sldId id="300"/>
          </p14:sldIdLst>
        </p14:section>
        <p14:section name="intro(deleted)" id="{E14FF9A7-9D0A-6845-83C0-99EA367A58AB}">
          <p14:sldIdLst>
            <p14:sldId id="299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63FF"/>
    <a:srgbClr val="4472C4"/>
    <a:srgbClr val="482068"/>
    <a:srgbClr val="AD2E19"/>
    <a:srgbClr val="6D6C6C"/>
    <a:srgbClr val="7E7D7F"/>
    <a:srgbClr val="FFC500"/>
    <a:srgbClr val="FFBF00"/>
    <a:srgbClr val="FFC000"/>
    <a:srgbClr val="AD28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5"/>
    <p:restoredTop sz="94606"/>
  </p:normalViewPr>
  <p:slideViewPr>
    <p:cSldViewPr snapToGrid="0" snapToObjects="1">
      <p:cViewPr varScale="1">
        <p:scale>
          <a:sx n="134" d="100"/>
          <a:sy n="134" d="100"/>
        </p:scale>
        <p:origin x="184" y="3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8T19:26:3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10EA3-8FB3-2646-9BDA-D6F0B7BC2970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516D4-38F1-AC49-B9CE-CE5B2FCA8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2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23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0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96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07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62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01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55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45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Customize the behavior of certain features, for example, use a different algorithm to hash passwords, allow a different logger function, or replace the built-in access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 the capabilities of your framework/application, for example, allow a new authentication strategy, connect to a different database, or support another object storage provider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Decompose a flow/sequence of processing into actions, for example, perform authentication and authorization, impose rate limiting, route to corresponding controllers/methods, and invoke business logic to produce the response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Compose a set of actions into a meaningful flow/sequence, for example, set up a pipeline to process HTTP requests/responses, or allow delegation from controllers to repositories/connectors to interact with databases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42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29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79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0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Customize the behavior of certain features, for example, use a different algorithm to hash passwords, allow a different logger function, or replace the built-in access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 the capabilities of your framework/application, for example, allow a new authentication strategy, connect to a different database, or support another object storage provider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Decompose a flow/sequence of processing into actions, for example, perform authentication and authorization, impose rate limiting, route to corresponding controllers/methods, and invoke business logic to produce the response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Compose a set of actions into a meaningful flow/sequence, for example, set up a pipeline to process HTTP requests/responses, or allow delegation from controllers to repositories/connectors to interact with databases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4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09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WHY</a:t>
            </a:r>
          </a:p>
          <a:p>
            <a:pPr marL="0" indent="0">
              <a:buNone/>
            </a:pPr>
            <a:r>
              <a:rPr lang="en-US" sz="1200" dirty="0"/>
              <a:t>  - Keep code loosely coupled</a:t>
            </a:r>
          </a:p>
          <a:p>
            <a:pPr marL="0" indent="0">
              <a:buNone/>
            </a:pPr>
            <a:r>
              <a:rPr lang="en-US" sz="1200" dirty="0"/>
              <a:t>  - Reduce the complexity of business logic in controller</a:t>
            </a:r>
          </a:p>
          <a:p>
            <a:r>
              <a:rPr lang="en-US" sz="1200" dirty="0"/>
              <a:t>WHAT</a:t>
            </a:r>
          </a:p>
          <a:p>
            <a:pPr marL="0" indent="0">
              <a:buNone/>
            </a:pPr>
            <a:r>
              <a:rPr lang="en-US" sz="1200" dirty="0"/>
              <a:t>  - Use Context, </a:t>
            </a:r>
            <a:r>
              <a:rPr lang="en-US" sz="1200" dirty="0" err="1"/>
              <a:t>IoC</a:t>
            </a:r>
            <a:r>
              <a:rPr lang="en-US" sz="1200" dirty="0"/>
              <a:t>, DI, Service</a:t>
            </a:r>
          </a:p>
          <a:p>
            <a:r>
              <a:rPr lang="en-US" sz="1200" dirty="0"/>
              <a:t>HOW</a:t>
            </a:r>
          </a:p>
          <a:p>
            <a:pPr marL="0" indent="0">
              <a:buNone/>
            </a:pPr>
            <a:r>
              <a:rPr lang="en-US" sz="1200" dirty="0"/>
              <a:t>  - Create an endpoint called “greeting”</a:t>
            </a:r>
          </a:p>
          <a:p>
            <a:pPr marL="0" indent="0">
              <a:buNone/>
            </a:pPr>
            <a:r>
              <a:rPr lang="en-US" sz="1200" dirty="0"/>
              <a:t>      - takes in a greeting word as input </a:t>
            </a:r>
          </a:p>
          <a:p>
            <a:pPr marL="0" indent="0">
              <a:buNone/>
            </a:pPr>
            <a:r>
              <a:rPr lang="en-US" sz="1200" dirty="0"/>
              <a:t>      - greeting message contains a timestamp</a:t>
            </a:r>
          </a:p>
          <a:p>
            <a:pPr marL="0" indent="0">
              <a:buNone/>
            </a:pPr>
            <a:r>
              <a:rPr lang="en-US" sz="1200" dirty="0"/>
              <a:t>  - The greeting message should be generated by a service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Steps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1200" dirty="0"/>
              <a:t>Scaffold app `lb4 app`</a:t>
            </a:r>
          </a:p>
          <a:p>
            <a:r>
              <a:rPr lang="en-US" sz="1200" dirty="0"/>
              <a:t>Create greeting controller `lb4 controller`</a:t>
            </a:r>
          </a:p>
          <a:p>
            <a:r>
              <a:rPr lang="en-US" sz="1200" dirty="0"/>
              <a:t>Define type `Message`</a:t>
            </a:r>
          </a:p>
          <a:p>
            <a:r>
              <a:rPr lang="en-US" sz="1200" dirty="0"/>
              <a:t>Create greeting endpoint with rest decorator</a:t>
            </a:r>
          </a:p>
          <a:p>
            <a:r>
              <a:rPr lang="en-US" sz="1200" dirty="0"/>
              <a:t>Inject service </a:t>
            </a:r>
            <a:endParaRPr lang="en-US" sz="1200" dirty="0">
              <a:highlight>
                <a:srgbClr val="00FFFF"/>
              </a:highlight>
            </a:endParaRPr>
          </a:p>
          <a:p>
            <a:r>
              <a:rPr lang="en-US" sz="1200" dirty="0">
                <a:highlight>
                  <a:srgbClr val="00FFFF"/>
                </a:highlight>
              </a:rPr>
              <a:t>Explain concepts</a:t>
            </a:r>
          </a:p>
          <a:p>
            <a:r>
              <a:rPr lang="en-US" sz="1200" dirty="0"/>
              <a:t>Create a mock greeting service</a:t>
            </a:r>
          </a:p>
          <a:p>
            <a:r>
              <a:rPr lang="en-US" sz="1200" dirty="0"/>
              <a:t>Try Get /greeting/{name}</a:t>
            </a:r>
          </a:p>
          <a:p>
            <a:endParaRPr lang="en-US" sz="1200" dirty="0"/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66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73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4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3CBC2-2085-624B-8764-EC747FDE1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DB726-E842-0542-A519-07E027F61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90A5A-EFD3-4D41-94F0-59EE2B3F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88E4E-8EE1-5A45-B5E8-E1E4C6189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79F4B-F5F3-5F42-AC27-F4DD8AEF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48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3F219-0C51-5B43-9397-FE273851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1FE1C0-BFD8-C44B-8317-D872EFB794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A6064-4D37-1741-AC6C-AB5F79F7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F9181-0AD2-9E42-AC87-5971BFEE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FC607-63BA-A645-800F-A3C42672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57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B3156E-57C8-0848-859C-35298AEBD2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7893E7-73E7-E64D-A4A5-90FC0100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4C4BD-90BC-C642-AAA9-B3281D6AA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03D5A-242E-F44E-9D23-1BFD335BC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90D2A-F7DD-774F-923A-B22D44CA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78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B3F56-DA95-684B-8316-64BBB424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93781-B71B-2240-8549-B54830609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2564B-E7C4-7547-ABE0-0DE9A0A9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1B248-49D6-3249-9AEB-1DFD3CC1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1D86B-AB41-864A-AC0F-55B081EC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14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E917B-3F99-034B-A8E8-16978D87C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C3521-7D7A-3547-96ED-F0DC383BE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336C7-CA91-8F43-912D-1ECB4270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22CCA-7206-5344-AEC4-395932443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E2FF-415C-3C4A-A79C-9C5CA71B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01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B073-E558-3045-A154-B77399EE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5E9A4-68F0-804F-BBA0-6F3217A58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EB751-FE07-1242-9300-A3A4B694D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E8B3B-DA50-6F40-B13E-894E7E7D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0B734-DFCC-EB41-A14F-BACB5874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8FCE4-706F-B448-88BD-ED7D81C1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0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1E204-0C90-584E-82CD-DF48E1DE3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D4246-331B-2F43-BE05-0193C7E02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294C2-4B7D-AC4F-9B72-35750DD05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3F655-6BBC-4A43-9B0E-D0FDA40FA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89EC3-05A9-6F45-91B3-09FEDE5D1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B9F7A-9555-8845-89F3-F044F600F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54CE1B-1859-2448-878C-1FA8C21E2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D147D-0EC0-6C48-89F6-715857247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30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46CD-D0BA-0943-87CD-34DDDE36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E18C4-A66F-2A48-948F-C79A7895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C6419-9E34-4242-B63D-5D31AA51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B33D9-CDF4-6444-AB71-AF25FDA02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0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949B40-4484-924C-AC4A-6B44334E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F20B2-34AF-954D-8D8B-A8060661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06042-9500-284A-B16F-166D8EBE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C259D-CDEA-F240-B9E0-B23D9798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54F86-7987-3A49-AB40-0A90EBD86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D60DA-1A40-5B4A-AEE4-AF97CCC93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B51CE-E748-BE45-80C3-FB4026B41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A1D91-EE0A-1146-9A93-7775EE05C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8D09D-9292-9F43-BA13-A7153D00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9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DC3C-666E-0B45-816A-1FEAA3C47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669CE-A4F8-3545-87FD-FFCB1B7F3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B8447-B00E-B645-A27D-24A562986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A15E7-79FF-3240-ACA2-25B96E453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DA2C7-D7CF-624F-91F4-4A4ED50F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39B0D-A94A-394F-8239-FC464E01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6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A5687D-B973-A340-9241-A1B551E0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5CC9D-18BE-3A44-A497-FA4CF7667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74A6E-1709-294C-82A5-3DF31E612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3035C-C602-3B4F-9112-82E0EF3E3FE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1AB54-9440-C245-B5C2-F9A86FC5C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4AAC9-B47E-CD42-AE11-AB77B8C8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5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customXml" Target="../ink/ink1.xml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sv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7" Type="http://schemas.microsoft.com/office/2007/relationships/hdphoto" Target="../media/hdphoto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agneslin.lin@ibm.com" TargetMode="External"/><Relationship Id="rId13" Type="http://schemas.openxmlformats.org/officeDocument/2006/relationships/image" Target="../media/image2.png"/><Relationship Id="rId18" Type="http://schemas.openxmlformats.org/officeDocument/2006/relationships/image" Target="../media/image10.svg"/><Relationship Id="rId3" Type="http://schemas.openxmlformats.org/officeDocument/2006/relationships/image" Target="../media/image12.tiff"/><Relationship Id="rId7" Type="http://schemas.openxmlformats.org/officeDocument/2006/relationships/hyperlink" Target="mailto:juehou@ca.ibm.com" TargetMode="External"/><Relationship Id="rId12" Type="http://schemas.openxmlformats.org/officeDocument/2006/relationships/image" Target="../media/image16.svg"/><Relationship Id="rId17" Type="http://schemas.openxmlformats.org/officeDocument/2006/relationships/image" Target="../media/image9.png"/><Relationship Id="rId2" Type="http://schemas.openxmlformats.org/officeDocument/2006/relationships/image" Target="../media/image11.tiff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hmlau@ca.ibm.com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4.JPG"/><Relationship Id="rId1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13.tiff"/><Relationship Id="rId9" Type="http://schemas.openxmlformats.org/officeDocument/2006/relationships/image" Target="../media/image1.png"/><Relationship Id="rId1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1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microsoft.com/office/2007/relationships/hdphoto" Target="../media/hdphoto1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7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1.wdp"/><Relationship Id="rId3" Type="http://schemas.openxmlformats.org/officeDocument/2006/relationships/hyperlink" Target="https://twitter.com/@StrongLoop" TargetMode="External"/><Relationship Id="rId7" Type="http://schemas.openxmlformats.org/officeDocument/2006/relationships/image" Target="../media/image78.sv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0.svg"/><Relationship Id="rId5" Type="http://schemas.openxmlformats.org/officeDocument/2006/relationships/hyperlink" Target="https://github.com/strongloop/loopback-next" TargetMode="External"/><Relationship Id="rId10" Type="http://schemas.openxmlformats.org/officeDocument/2006/relationships/image" Target="../media/image79.png"/><Relationship Id="rId4" Type="http://schemas.openxmlformats.org/officeDocument/2006/relationships/hyperlink" Target="https://loopback.io/" TargetMode="External"/><Relationship Id="rId9" Type="http://schemas.openxmlformats.org/officeDocument/2006/relationships/image" Target="../media/image1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awesome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9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3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1.png"/><Relationship Id="rId10" Type="http://schemas.openxmlformats.org/officeDocument/2006/relationships/image" Target="../media/image22.svg"/><Relationship Id="rId4" Type="http://schemas.openxmlformats.org/officeDocument/2006/relationships/image" Target="../media/image26.svg"/><Relationship Id="rId9" Type="http://schemas.openxmlformats.org/officeDocument/2006/relationships/image" Target="../media/image21.png"/><Relationship Id="rId1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1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strongloop/cascon201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trongloop/cascon2019.git" TargetMode="Externa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10FA1F-E065-8343-9F04-1F0BCA034037}"/>
              </a:ext>
            </a:extLst>
          </p:cNvPr>
          <p:cNvSpPr/>
          <p:nvPr/>
        </p:nvSpPr>
        <p:spPr>
          <a:xfrm>
            <a:off x="-9778" y="-2754"/>
            <a:ext cx="12225528" cy="6884504"/>
          </a:xfrm>
          <a:prstGeom prst="rect">
            <a:avLst/>
          </a:prstGeom>
          <a:gradFill flip="none" rotWithShape="1">
            <a:gsLst>
              <a:gs pos="8000">
                <a:srgbClr val="304FFF"/>
              </a:gs>
              <a:gs pos="0">
                <a:srgbClr val="243FD8"/>
              </a:gs>
              <a:gs pos="28000">
                <a:srgbClr val="0074FF">
                  <a:alpha val="70000"/>
                </a:srgbClr>
              </a:gs>
              <a:gs pos="17000">
                <a:srgbClr val="0C63FF">
                  <a:alpha val="92000"/>
                </a:srgbClr>
              </a:gs>
              <a:gs pos="71000">
                <a:srgbClr val="0074FF">
                  <a:alpha val="0"/>
                </a:srgbClr>
              </a:gs>
              <a:gs pos="53000">
                <a:srgbClr val="0074FF">
                  <a:alpha val="9000"/>
                </a:srgbClr>
              </a:gs>
              <a:gs pos="42000">
                <a:srgbClr val="0074FF">
                  <a:alpha val="36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EDA9FA-19B5-0B4F-B07F-2657E3DC66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704" y="-4963"/>
            <a:ext cx="11594592" cy="4202324"/>
          </a:xfrm>
          <a:prstGeom prst="rect">
            <a:avLst/>
          </a:prstGeom>
          <a:noFill/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403F3BD-E8F3-0644-B24D-FCAEB15FC229}"/>
              </a:ext>
            </a:extLst>
          </p:cNvPr>
          <p:cNvSpPr/>
          <p:nvPr/>
        </p:nvSpPr>
        <p:spPr>
          <a:xfrm>
            <a:off x="1256848" y="5572030"/>
            <a:ext cx="145774" cy="145774"/>
          </a:xfrm>
          <a:prstGeom prst="ellipse">
            <a:avLst/>
          </a:prstGeom>
          <a:solidFill>
            <a:srgbClr val="88A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4D52ED-8F9C-2F47-9F2E-C82B3CFD0865}"/>
              </a:ext>
            </a:extLst>
          </p:cNvPr>
          <p:cNvSpPr/>
          <p:nvPr/>
        </p:nvSpPr>
        <p:spPr>
          <a:xfrm>
            <a:off x="449086" y="5018261"/>
            <a:ext cx="145774" cy="145774"/>
          </a:xfrm>
          <a:prstGeom prst="ellipse">
            <a:avLst/>
          </a:prstGeom>
          <a:solidFill>
            <a:srgbClr val="A2B6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578613-310B-4D4E-AD49-78426804E271}"/>
              </a:ext>
            </a:extLst>
          </p:cNvPr>
          <p:cNvSpPr/>
          <p:nvPr/>
        </p:nvSpPr>
        <p:spPr>
          <a:xfrm>
            <a:off x="2864357" y="5620860"/>
            <a:ext cx="145774" cy="145774"/>
          </a:xfrm>
          <a:prstGeom prst="ellipse">
            <a:avLst/>
          </a:prstGeom>
          <a:solidFill>
            <a:srgbClr val="799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E04848-E576-DF45-BA04-80839AD709BE}"/>
              </a:ext>
            </a:extLst>
          </p:cNvPr>
          <p:cNvSpPr/>
          <p:nvPr/>
        </p:nvSpPr>
        <p:spPr>
          <a:xfrm>
            <a:off x="2871262" y="6548553"/>
            <a:ext cx="145774" cy="145774"/>
          </a:xfrm>
          <a:prstGeom prst="ellipse">
            <a:avLst/>
          </a:prstGeom>
          <a:solidFill>
            <a:srgbClr val="799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User">
            <a:extLst>
              <a:ext uri="{FF2B5EF4-FFF2-40B4-BE49-F238E27FC236}">
                <a16:creationId xmlns:a16="http://schemas.microsoft.com/office/drawing/2014/main" id="{63A1C45A-7DAF-5940-BEBD-1BC9AE515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6977" y="4959763"/>
            <a:ext cx="276529" cy="2765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C041D16-5ACA-AF4B-9CC3-D60C5651F8B3}"/>
                  </a:ext>
                </a:extLst>
              </p14:cNvPr>
              <p14:cNvContentPartPr/>
              <p14:nvPr/>
            </p14:nvContentPartPr>
            <p14:xfrm>
              <a:off x="-1757083" y="7496666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C041D16-5ACA-AF4B-9CC3-D60C5651F8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766083" y="7488026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024AEDD-557D-504E-85BE-0C79AE77676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315037" y="5226559"/>
            <a:ext cx="570668" cy="415649"/>
          </a:xfrm>
          <a:prstGeom prst="line">
            <a:avLst/>
          </a:prstGeom>
          <a:ln w="12700">
            <a:solidFill>
              <a:srgbClr val="7E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1B5C8E-1F9E-FA4F-8D6B-44206235E41B}"/>
              </a:ext>
            </a:extLst>
          </p:cNvPr>
          <p:cNvCxnSpPr>
            <a:cxnSpLocks/>
          </p:cNvCxnSpPr>
          <p:nvPr/>
        </p:nvCxnSpPr>
        <p:spPr>
          <a:xfrm>
            <a:off x="594860" y="5143951"/>
            <a:ext cx="674703" cy="465522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 descr="User">
            <a:extLst>
              <a:ext uri="{FF2B5EF4-FFF2-40B4-BE49-F238E27FC236}">
                <a16:creationId xmlns:a16="http://schemas.microsoft.com/office/drawing/2014/main" id="{1B1F4002-2F2F-404A-8484-A811623790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7446" y="6417798"/>
            <a:ext cx="276529" cy="27652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FDCDCAA-75D0-2F42-9D10-48051B335414}"/>
              </a:ext>
            </a:extLst>
          </p:cNvPr>
          <p:cNvCxnSpPr>
            <a:cxnSpLocks/>
          </p:cNvCxnSpPr>
          <p:nvPr/>
        </p:nvCxnSpPr>
        <p:spPr>
          <a:xfrm flipH="1" flipV="1">
            <a:off x="2944149" y="5766634"/>
            <a:ext cx="6904" cy="798578"/>
          </a:xfrm>
          <a:prstGeom prst="line">
            <a:avLst/>
          </a:prstGeom>
          <a:ln w="12700">
            <a:solidFill>
              <a:srgbClr val="7E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EBA1DF8-40A6-CD47-978A-5876C42EF6F5}"/>
              </a:ext>
            </a:extLst>
          </p:cNvPr>
          <p:cNvCxnSpPr>
            <a:cxnSpLocks/>
          </p:cNvCxnSpPr>
          <p:nvPr/>
        </p:nvCxnSpPr>
        <p:spPr>
          <a:xfrm flipV="1">
            <a:off x="2986348" y="5228485"/>
            <a:ext cx="805735" cy="434154"/>
          </a:xfrm>
          <a:prstGeom prst="line">
            <a:avLst/>
          </a:prstGeom>
          <a:ln w="12700">
            <a:solidFill>
              <a:srgbClr val="7E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90CD913-13BB-2A4D-8446-2BB839DC3411}"/>
              </a:ext>
            </a:extLst>
          </p:cNvPr>
          <p:cNvCxnSpPr>
            <a:cxnSpLocks/>
          </p:cNvCxnSpPr>
          <p:nvPr/>
        </p:nvCxnSpPr>
        <p:spPr>
          <a:xfrm>
            <a:off x="1493975" y="6670577"/>
            <a:ext cx="336886" cy="187423"/>
          </a:xfrm>
          <a:prstGeom prst="line">
            <a:avLst/>
          </a:prstGeom>
          <a:ln w="12700">
            <a:solidFill>
              <a:srgbClr val="7E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4CC62D2E-E771-C248-BDEF-F13C993C4E2F}"/>
              </a:ext>
            </a:extLst>
          </p:cNvPr>
          <p:cNvSpPr/>
          <p:nvPr/>
        </p:nvSpPr>
        <p:spPr>
          <a:xfrm>
            <a:off x="4612080" y="6592695"/>
            <a:ext cx="145774" cy="145774"/>
          </a:xfrm>
          <a:prstGeom prst="ellipse">
            <a:avLst/>
          </a:prstGeom>
          <a:solidFill>
            <a:srgbClr val="799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CC34CC4-505F-154B-BCD9-E58E31667EF8}"/>
              </a:ext>
            </a:extLst>
          </p:cNvPr>
          <p:cNvSpPr/>
          <p:nvPr/>
        </p:nvSpPr>
        <p:spPr>
          <a:xfrm>
            <a:off x="3792083" y="5129818"/>
            <a:ext cx="145774" cy="145774"/>
          </a:xfrm>
          <a:prstGeom prst="ellipse">
            <a:avLst/>
          </a:prstGeom>
          <a:solidFill>
            <a:srgbClr val="A2B6DA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B160BDF-9E74-3A48-AA86-6A0ECD39B4AD}"/>
              </a:ext>
            </a:extLst>
          </p:cNvPr>
          <p:cNvCxnSpPr>
            <a:cxnSpLocks/>
            <a:endCxn id="17" idx="4"/>
          </p:cNvCxnSpPr>
          <p:nvPr/>
        </p:nvCxnSpPr>
        <p:spPr>
          <a:xfrm flipV="1">
            <a:off x="1329735" y="5717804"/>
            <a:ext cx="0" cy="699994"/>
          </a:xfrm>
          <a:prstGeom prst="line">
            <a:avLst/>
          </a:prstGeom>
          <a:ln w="12700">
            <a:solidFill>
              <a:srgbClr val="7E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D5F3AA5D-14FF-F24A-A158-38644F1A79DD}"/>
              </a:ext>
            </a:extLst>
          </p:cNvPr>
          <p:cNvSpPr txBox="1">
            <a:spLocks/>
          </p:cNvSpPr>
          <p:nvPr/>
        </p:nvSpPr>
        <p:spPr>
          <a:xfrm>
            <a:off x="3757236" y="4834688"/>
            <a:ext cx="7881731" cy="1766232"/>
          </a:xfrm>
          <a:prstGeom prst="rect">
            <a:avLst/>
          </a:prstGeom>
          <a:effectLst>
            <a:outerShdw blurRad="50800" dist="38100" dir="192600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  <a:cs typeface="Aldhabi" pitchFamily="2" charset="-78"/>
              </a:rPr>
              <a:t>Write Scalable and Extensible Node.js Applications using LoopBack 4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8DBE2CD-ADC8-8945-938A-C679CB90A82B}"/>
              </a:ext>
            </a:extLst>
          </p:cNvPr>
          <p:cNvSpPr/>
          <p:nvPr/>
        </p:nvSpPr>
        <p:spPr>
          <a:xfrm>
            <a:off x="2056351" y="6019237"/>
            <a:ext cx="79568" cy="79568"/>
          </a:xfrm>
          <a:prstGeom prst="ellipse">
            <a:avLst/>
          </a:prstGeom>
          <a:solidFill>
            <a:srgbClr val="799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995D8B0-2233-3842-8CE7-A247D4BCAE8F}"/>
              </a:ext>
            </a:extLst>
          </p:cNvPr>
          <p:cNvSpPr/>
          <p:nvPr/>
        </p:nvSpPr>
        <p:spPr>
          <a:xfrm>
            <a:off x="2146631" y="5926263"/>
            <a:ext cx="144862" cy="144862"/>
          </a:xfrm>
          <a:prstGeom prst="ellipse">
            <a:avLst/>
          </a:prstGeom>
          <a:solidFill>
            <a:srgbClr val="7995E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Graphic 69" descr="Database">
            <a:extLst>
              <a:ext uri="{FF2B5EF4-FFF2-40B4-BE49-F238E27FC236}">
                <a16:creationId xmlns:a16="http://schemas.microsoft.com/office/drawing/2014/main" id="{523F5D1F-CBD3-A444-8C8F-EB62AADE13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234979" y="5847668"/>
            <a:ext cx="465523" cy="465523"/>
          </a:xfrm>
          <a:prstGeom prst="rect">
            <a:avLst/>
          </a:prstGeom>
        </p:spPr>
      </p:pic>
      <p:pic>
        <p:nvPicPr>
          <p:cNvPr id="72" name="Graphic 71" descr="Document">
            <a:extLst>
              <a:ext uri="{FF2B5EF4-FFF2-40B4-BE49-F238E27FC236}">
                <a16:creationId xmlns:a16="http://schemas.microsoft.com/office/drawing/2014/main" id="{C8FE33DE-7DC0-E04C-8F46-E64B13AD33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77149" y="5895068"/>
            <a:ext cx="404898" cy="4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03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69A85375-F520-CE4E-BF34-608846789FC8}"/>
              </a:ext>
            </a:extLst>
          </p:cNvPr>
          <p:cNvSpPr/>
          <p:nvPr/>
        </p:nvSpPr>
        <p:spPr>
          <a:xfrm>
            <a:off x="6107450" y="447575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0CE4E-6D08-6741-A731-30ACB2517A8E}"/>
              </a:ext>
            </a:extLst>
          </p:cNvPr>
          <p:cNvSpPr txBox="1"/>
          <p:nvPr/>
        </p:nvSpPr>
        <p:spPr>
          <a:xfrm>
            <a:off x="4926105" y="403409"/>
            <a:ext cx="2339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1</a:t>
            </a:r>
            <a:endParaRPr lang="en-US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B78B5-857E-414A-BB21-54D010E4A3D8}"/>
              </a:ext>
            </a:extLst>
          </p:cNvPr>
          <p:cNvSpPr/>
          <p:nvPr/>
        </p:nvSpPr>
        <p:spPr>
          <a:xfrm>
            <a:off x="372847" y="2147923"/>
            <a:ext cx="11164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cs typeface="Consolas" panose="020B0609020204030204" pitchFamily="49" charset="0"/>
              </a:rPr>
              <a:t>Enter the following command to start get started: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3F0EE-1BF2-1847-AE89-C95D012F8A88}"/>
              </a:ext>
            </a:extLst>
          </p:cNvPr>
          <p:cNvSpPr txBox="1"/>
          <p:nvPr/>
        </p:nvSpPr>
        <p:spPr>
          <a:xfrm>
            <a:off x="570088" y="2828835"/>
            <a:ext cx="11051824" cy="1754326"/>
          </a:xfrm>
          <a:prstGeom prst="rect">
            <a:avLst/>
          </a:prstGeom>
          <a:solidFill>
            <a:srgbClr val="7E7D7F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checkout </a:t>
            </a: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cd greeting-app 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npm 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9E686-7FCE-8641-A8DD-9E82D766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12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8B116B-4605-7D41-8346-61C3CBC54149}"/>
              </a:ext>
            </a:extLst>
          </p:cNvPr>
          <p:cNvSpPr/>
          <p:nvPr/>
        </p:nvSpPr>
        <p:spPr>
          <a:xfrm>
            <a:off x="6412272" y="428919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66C3B-87DD-6842-8889-6B6278AEA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944" y="428919"/>
            <a:ext cx="8210109" cy="1325563"/>
          </a:xfrm>
          <a:prstGeom prst="ellipse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1 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Simple Application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137C615-1A17-1847-8FDC-23A3759B486D}"/>
              </a:ext>
            </a:extLst>
          </p:cNvPr>
          <p:cNvSpPr/>
          <p:nvPr/>
        </p:nvSpPr>
        <p:spPr>
          <a:xfrm>
            <a:off x="7292330" y="2613287"/>
            <a:ext cx="1887187" cy="1887187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591C2-4DF8-EE4F-B456-04D8C6DBCCA4}"/>
              </a:ext>
            </a:extLst>
          </p:cNvPr>
          <p:cNvCxnSpPr>
            <a:cxnSpLocks/>
          </p:cNvCxnSpPr>
          <p:nvPr/>
        </p:nvCxnSpPr>
        <p:spPr>
          <a:xfrm>
            <a:off x="921396" y="1988399"/>
            <a:ext cx="10187763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4B029299-43FE-714D-AD68-8644A3CAFAE1}"/>
              </a:ext>
            </a:extLst>
          </p:cNvPr>
          <p:cNvSpPr/>
          <p:nvPr/>
        </p:nvSpPr>
        <p:spPr>
          <a:xfrm>
            <a:off x="2675018" y="2613287"/>
            <a:ext cx="1887187" cy="1887187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53A18A-5E2F-004E-9015-17FBDE118249}"/>
              </a:ext>
            </a:extLst>
          </p:cNvPr>
          <p:cNvSpPr txBox="1"/>
          <p:nvPr/>
        </p:nvSpPr>
        <p:spPr>
          <a:xfrm>
            <a:off x="6534715" y="4672783"/>
            <a:ext cx="3402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One Module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2FA965-8B47-544E-ADFC-63AD70AB0C1B}"/>
              </a:ext>
            </a:extLst>
          </p:cNvPr>
          <p:cNvSpPr txBox="1"/>
          <p:nvPr/>
        </p:nvSpPr>
        <p:spPr>
          <a:xfrm>
            <a:off x="2438399" y="4679768"/>
            <a:ext cx="2360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Simple</a:t>
            </a:r>
          </a:p>
        </p:txBody>
      </p:sp>
      <p:pic>
        <p:nvPicPr>
          <p:cNvPr id="34" name="Graphic 33" descr="Folder">
            <a:extLst>
              <a:ext uri="{FF2B5EF4-FFF2-40B4-BE49-F238E27FC236}">
                <a16:creationId xmlns:a16="http://schemas.microsoft.com/office/drawing/2014/main" id="{BCEEDADE-348D-904A-A615-BCBAEC556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4705" y="3046144"/>
            <a:ext cx="1007815" cy="1007815"/>
          </a:xfrm>
          <a:prstGeom prst="rect">
            <a:avLst/>
          </a:prstGeom>
        </p:spPr>
      </p:pic>
      <p:pic>
        <p:nvPicPr>
          <p:cNvPr id="38" name="Graphic 37" descr="Volleyball">
            <a:extLst>
              <a:ext uri="{FF2B5EF4-FFF2-40B4-BE49-F238E27FC236}">
                <a16:creationId xmlns:a16="http://schemas.microsoft.com/office/drawing/2014/main" id="{6ED24597-0276-6A41-8093-10C972C75B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2015" y="3052972"/>
            <a:ext cx="1007815" cy="10078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69CCD81-FE89-8846-8B7F-1A1D4748AF5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64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A20277-3921-C245-93B8-288D59C70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9850"/>
            <a:ext cx="11252200" cy="417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5C863C-CCC0-F04F-84D3-259FB1D18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1081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7B08003-B2FE-7D4E-B219-50EE7F853D9D}"/>
              </a:ext>
            </a:extLst>
          </p:cNvPr>
          <p:cNvSpPr/>
          <p:nvPr/>
        </p:nvSpPr>
        <p:spPr>
          <a:xfrm>
            <a:off x="6107450" y="420680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B78B5-857E-414A-BB21-54D010E4A3D8}"/>
              </a:ext>
            </a:extLst>
          </p:cNvPr>
          <p:cNvSpPr/>
          <p:nvPr/>
        </p:nvSpPr>
        <p:spPr>
          <a:xfrm>
            <a:off x="372847" y="1527625"/>
            <a:ext cx="111643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If you haven’t finished the previous step, </a:t>
            </a:r>
          </a:p>
          <a:p>
            <a:pPr algn="ctr"/>
            <a:r>
              <a:rPr lang="en-US" sz="3600" dirty="0"/>
              <a:t>en</a:t>
            </a:r>
            <a:r>
              <a:rPr lang="en-US" sz="3600" dirty="0">
                <a:cs typeface="Consolas" panose="020B0609020204030204" pitchFamily="49" charset="0"/>
              </a:rPr>
              <a:t>ter the  following commands to start on next part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3F0EE-1BF2-1847-AE89-C95D012F8A88}"/>
              </a:ext>
            </a:extLst>
          </p:cNvPr>
          <p:cNvSpPr txBox="1"/>
          <p:nvPr/>
        </p:nvSpPr>
        <p:spPr>
          <a:xfrm>
            <a:off x="570088" y="2727954"/>
            <a:ext cx="11051824" cy="1754326"/>
          </a:xfrm>
          <a:prstGeom prst="rect">
            <a:avLst/>
          </a:prstGeom>
          <a:solidFill>
            <a:srgbClr val="7E7D7F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stash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checkout </a:t>
            </a: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workshop-part1-completed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npm 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9A580D-6209-D84F-A383-40171FCC681C}"/>
              </a:ext>
            </a:extLst>
          </p:cNvPr>
          <p:cNvSpPr txBox="1"/>
          <p:nvPr/>
        </p:nvSpPr>
        <p:spPr>
          <a:xfrm>
            <a:off x="4926105" y="349620"/>
            <a:ext cx="2339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2</a:t>
            </a:r>
            <a:endParaRPr lang="en-US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12463B-ADF5-B74A-96B1-7B16D7561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6680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1B260348-AB40-F34C-8AE0-9F41F95F4183}"/>
              </a:ext>
            </a:extLst>
          </p:cNvPr>
          <p:cNvSpPr/>
          <p:nvPr/>
        </p:nvSpPr>
        <p:spPr>
          <a:xfrm>
            <a:off x="6411434" y="457336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A7E28-5FF4-8D4C-8A99-8EAAD6D74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270" y="457336"/>
            <a:ext cx="920946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2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Decouple the Application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BB1924-4EE5-8D43-B20E-04B9BBCD14FF}"/>
              </a:ext>
            </a:extLst>
          </p:cNvPr>
          <p:cNvSpPr/>
          <p:nvPr/>
        </p:nvSpPr>
        <p:spPr>
          <a:xfrm>
            <a:off x="1224933" y="4342552"/>
            <a:ext cx="1214629" cy="1214629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770E5-A9B4-3A49-A9BC-11149532C61D}"/>
              </a:ext>
            </a:extLst>
          </p:cNvPr>
          <p:cNvSpPr txBox="1"/>
          <p:nvPr/>
        </p:nvSpPr>
        <p:spPr>
          <a:xfrm>
            <a:off x="2289447" y="2808970"/>
            <a:ext cx="2764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Component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47932-0686-4F4F-AB1D-2EB034B6BCFB}"/>
              </a:ext>
            </a:extLst>
          </p:cNvPr>
          <p:cNvSpPr txBox="1"/>
          <p:nvPr/>
        </p:nvSpPr>
        <p:spPr>
          <a:xfrm>
            <a:off x="2147161" y="4626702"/>
            <a:ext cx="223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Binding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64F0C-9712-4043-9D09-9B0ACF7F3DB7}"/>
              </a:ext>
            </a:extLst>
          </p:cNvPr>
          <p:cNvSpPr txBox="1"/>
          <p:nvPr/>
        </p:nvSpPr>
        <p:spPr>
          <a:xfrm>
            <a:off x="7038755" y="2808970"/>
            <a:ext cx="4593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Dependency Injection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3098DA-4107-5E48-AD47-F9EAD2FCD13D}"/>
              </a:ext>
            </a:extLst>
          </p:cNvPr>
          <p:cNvSpPr/>
          <p:nvPr/>
        </p:nvSpPr>
        <p:spPr>
          <a:xfrm>
            <a:off x="1210630" y="2524822"/>
            <a:ext cx="1214629" cy="1214629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186D25D-4B94-CE40-BD99-9C0FE3A9FAA3}"/>
              </a:ext>
            </a:extLst>
          </p:cNvPr>
          <p:cNvSpPr/>
          <p:nvPr/>
        </p:nvSpPr>
        <p:spPr>
          <a:xfrm>
            <a:off x="5910957" y="4380343"/>
            <a:ext cx="1214629" cy="1214629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C4966A-B722-6542-8717-08C93399E90E}"/>
              </a:ext>
            </a:extLst>
          </p:cNvPr>
          <p:cNvSpPr/>
          <p:nvPr/>
        </p:nvSpPr>
        <p:spPr>
          <a:xfrm>
            <a:off x="5910957" y="2524822"/>
            <a:ext cx="1214629" cy="1214629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CE4749-A1CC-C74F-A65F-98CD8E340DED}"/>
              </a:ext>
            </a:extLst>
          </p:cNvPr>
          <p:cNvSpPr txBox="1"/>
          <p:nvPr/>
        </p:nvSpPr>
        <p:spPr>
          <a:xfrm>
            <a:off x="6807213" y="4621354"/>
            <a:ext cx="4593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Inversion of Control</a:t>
            </a:r>
          </a:p>
        </p:txBody>
      </p:sp>
      <p:pic>
        <p:nvPicPr>
          <p:cNvPr id="25" name="Graphic 24" descr="Puzzle">
            <a:extLst>
              <a:ext uri="{FF2B5EF4-FFF2-40B4-BE49-F238E27FC236}">
                <a16:creationId xmlns:a16="http://schemas.microsoft.com/office/drawing/2014/main" id="{8F31E334-9A34-2641-BDB7-9C56EF509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047" y="2674937"/>
            <a:ext cx="914400" cy="914400"/>
          </a:xfrm>
          <a:prstGeom prst="rect">
            <a:avLst/>
          </a:prstGeom>
        </p:spPr>
      </p:pic>
      <p:pic>
        <p:nvPicPr>
          <p:cNvPr id="31" name="Graphic 30" descr="Workflow RTL">
            <a:extLst>
              <a:ext uri="{FF2B5EF4-FFF2-40B4-BE49-F238E27FC236}">
                <a16:creationId xmlns:a16="http://schemas.microsoft.com/office/drawing/2014/main" id="{D15897EF-C4E9-DD4F-A12C-415D413F9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8425" y="4519918"/>
            <a:ext cx="914400" cy="914400"/>
          </a:xfrm>
          <a:prstGeom prst="rect">
            <a:avLst/>
          </a:prstGeom>
        </p:spPr>
      </p:pic>
      <p:sp>
        <p:nvSpPr>
          <p:cNvPr id="34" name="Donut 33">
            <a:extLst>
              <a:ext uri="{FF2B5EF4-FFF2-40B4-BE49-F238E27FC236}">
                <a16:creationId xmlns:a16="http://schemas.microsoft.com/office/drawing/2014/main" id="{0EA29C8F-455E-A04E-A87E-9AE37A568075}"/>
              </a:ext>
            </a:extLst>
          </p:cNvPr>
          <p:cNvSpPr/>
          <p:nvPr/>
        </p:nvSpPr>
        <p:spPr>
          <a:xfrm>
            <a:off x="1359066" y="4673707"/>
            <a:ext cx="599326" cy="599326"/>
          </a:xfrm>
          <a:prstGeom prst="donut">
            <a:avLst>
              <a:gd name="adj" fmla="val 14015"/>
            </a:avLst>
          </a:prstGeom>
          <a:solidFill>
            <a:srgbClr val="0C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Donut 34">
            <a:extLst>
              <a:ext uri="{FF2B5EF4-FFF2-40B4-BE49-F238E27FC236}">
                <a16:creationId xmlns:a16="http://schemas.microsoft.com/office/drawing/2014/main" id="{2A5F6D70-8603-FC48-927D-75A5DC2AC910}"/>
              </a:ext>
            </a:extLst>
          </p:cNvPr>
          <p:cNvSpPr/>
          <p:nvPr/>
        </p:nvSpPr>
        <p:spPr>
          <a:xfrm>
            <a:off x="1729323" y="4673707"/>
            <a:ext cx="599326" cy="599326"/>
          </a:xfrm>
          <a:prstGeom prst="donut">
            <a:avLst>
              <a:gd name="adj" fmla="val 14015"/>
            </a:avLst>
          </a:prstGeom>
          <a:solidFill>
            <a:srgbClr val="0C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7" name="Graphic 36" descr="Needle">
            <a:extLst>
              <a:ext uri="{FF2B5EF4-FFF2-40B4-BE49-F238E27FC236}">
                <a16:creationId xmlns:a16="http://schemas.microsoft.com/office/drawing/2014/main" id="{3459549C-E5DA-A94B-8776-7787952B9E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71" y="2674935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C6D893-7208-C04E-8840-CE6C8065C4E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361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2C0F26-AAFA-1F4E-A1C0-C807525BA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609" y="1818446"/>
            <a:ext cx="9866091" cy="3965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FA5D6B-0CC5-9B4A-8426-0B3F12E8A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856" y="1340637"/>
            <a:ext cx="6030226" cy="4176725"/>
          </a:xfrm>
          <a:prstGeom prst="rect">
            <a:avLst/>
          </a:pr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F055C9FD-D29A-7044-9E22-95B71C8E059E}"/>
              </a:ext>
            </a:extLst>
          </p:cNvPr>
          <p:cNvSpPr/>
          <p:nvPr/>
        </p:nvSpPr>
        <p:spPr>
          <a:xfrm>
            <a:off x="808451" y="776456"/>
            <a:ext cx="3540641" cy="1977656"/>
          </a:xfrm>
          <a:prstGeom prst="arc">
            <a:avLst>
              <a:gd name="adj1" fmla="val 16200000"/>
              <a:gd name="adj2" fmla="val 21560259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22EE3C8-7767-644F-874C-8F54CB68B36A}"/>
              </a:ext>
            </a:extLst>
          </p:cNvPr>
          <p:cNvSpPr/>
          <p:nvPr/>
        </p:nvSpPr>
        <p:spPr>
          <a:xfrm rot="10048250">
            <a:off x="4278011" y="1664291"/>
            <a:ext cx="205961" cy="308308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780888-A57C-3B4B-B1FE-9B78CBD0312D}"/>
              </a:ext>
            </a:extLst>
          </p:cNvPr>
          <p:cNvSpPr txBox="1"/>
          <p:nvPr/>
        </p:nvSpPr>
        <p:spPr>
          <a:xfrm>
            <a:off x="3696286" y="631789"/>
            <a:ext cx="4407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Separate into 2 modules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BDA5E7D-553B-014F-AB80-FF27D4759A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404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4 0.02037 L -0.37031 -0.3321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35" y="-1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45D73E-D4B7-1147-B57A-7575D5084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93" y="1006027"/>
            <a:ext cx="10289625" cy="52669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9D522FA-0FAD-824F-AC21-0E1E2A6240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BA65A0-0D52-0548-AB39-CAFE38304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82" y="595280"/>
            <a:ext cx="10287000" cy="5677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8DC92-BCEF-B34C-B380-9C80AC375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218" y="595280"/>
            <a:ext cx="10287000" cy="5677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8BE83A-FB56-3F4B-92CC-5C7E7E21CA47}"/>
              </a:ext>
            </a:extLst>
          </p:cNvPr>
          <p:cNvSpPr txBox="1"/>
          <p:nvPr/>
        </p:nvSpPr>
        <p:spPr>
          <a:xfrm>
            <a:off x="1153884" y="506067"/>
            <a:ext cx="1006929" cy="3974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Binding</a:t>
            </a:r>
            <a:endParaRPr lang="en-US" dirty="0"/>
          </a:p>
        </p:txBody>
      </p:sp>
      <p:sp>
        <p:nvSpPr>
          <p:cNvPr id="19" name="Double Bracket 18">
            <a:extLst>
              <a:ext uri="{FF2B5EF4-FFF2-40B4-BE49-F238E27FC236}">
                <a16:creationId xmlns:a16="http://schemas.microsoft.com/office/drawing/2014/main" id="{4A420729-7BC0-C54B-B6BA-38F4D4ACEBC6}"/>
              </a:ext>
            </a:extLst>
          </p:cNvPr>
          <p:cNvSpPr/>
          <p:nvPr/>
        </p:nvSpPr>
        <p:spPr>
          <a:xfrm>
            <a:off x="950782" y="326571"/>
            <a:ext cx="3207561" cy="766543"/>
          </a:xfrm>
          <a:prstGeom prst="bracketPair">
            <a:avLst>
              <a:gd name="adj" fmla="val 2483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0E7C8-6493-7448-A618-2C36409E1FD1}"/>
              </a:ext>
            </a:extLst>
          </p:cNvPr>
          <p:cNvSpPr txBox="1"/>
          <p:nvPr/>
        </p:nvSpPr>
        <p:spPr>
          <a:xfrm>
            <a:off x="2160814" y="490639"/>
            <a:ext cx="23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3D2EBB-F376-6746-BB99-74A35347B9A7}"/>
              </a:ext>
            </a:extLst>
          </p:cNvPr>
          <p:cNvSpPr/>
          <p:nvPr/>
        </p:nvSpPr>
        <p:spPr>
          <a:xfrm>
            <a:off x="2383971" y="507517"/>
            <a:ext cx="772885" cy="400110"/>
          </a:xfrm>
          <a:prstGeom prst="rect">
            <a:avLst/>
          </a:prstGeom>
          <a:solidFill>
            <a:srgbClr val="AD281B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C62409-48AB-C54A-8C2E-4C53CBAC90C6}"/>
              </a:ext>
            </a:extLst>
          </p:cNvPr>
          <p:cNvSpPr/>
          <p:nvPr/>
        </p:nvSpPr>
        <p:spPr>
          <a:xfrm>
            <a:off x="3189512" y="503405"/>
            <a:ext cx="772885" cy="400110"/>
          </a:xfrm>
          <a:prstGeom prst="rect">
            <a:avLst/>
          </a:prstGeom>
          <a:solidFill>
            <a:srgbClr val="4472C4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28849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12" grpId="0"/>
      <p:bldP spid="9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12869-F0C6-444C-96C0-EDD8DB12D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08" y="1297312"/>
            <a:ext cx="10606760" cy="4263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99E56A-D361-454E-BCBC-EA1D5F53D9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9264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575421B-DA88-F740-AE7B-41C3F0C971C4}"/>
              </a:ext>
            </a:extLst>
          </p:cNvPr>
          <p:cNvSpPr/>
          <p:nvPr/>
        </p:nvSpPr>
        <p:spPr>
          <a:xfrm>
            <a:off x="6107450" y="447575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B78B5-857E-414A-BB21-54D010E4A3D8}"/>
              </a:ext>
            </a:extLst>
          </p:cNvPr>
          <p:cNvSpPr/>
          <p:nvPr/>
        </p:nvSpPr>
        <p:spPr>
          <a:xfrm>
            <a:off x="372848" y="1566548"/>
            <a:ext cx="111643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If you haven’t finished the previous step, </a:t>
            </a:r>
          </a:p>
          <a:p>
            <a:pPr algn="ctr"/>
            <a:r>
              <a:rPr lang="en-US" sz="3600" dirty="0"/>
              <a:t>en</a:t>
            </a:r>
            <a:r>
              <a:rPr lang="en-US" sz="3600" dirty="0">
                <a:cs typeface="Consolas" panose="020B0609020204030204" pitchFamily="49" charset="0"/>
              </a:rPr>
              <a:t>ter the  following commands to start on next part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3F0EE-1BF2-1847-AE89-C95D012F8A88}"/>
              </a:ext>
            </a:extLst>
          </p:cNvPr>
          <p:cNvSpPr txBox="1"/>
          <p:nvPr/>
        </p:nvSpPr>
        <p:spPr>
          <a:xfrm>
            <a:off x="570088" y="2800330"/>
            <a:ext cx="11051824" cy="1754326"/>
          </a:xfrm>
          <a:prstGeom prst="rect">
            <a:avLst/>
          </a:prstGeom>
          <a:solidFill>
            <a:srgbClr val="7E7D7F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stash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checkout </a:t>
            </a: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workshop-part2-completed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npm 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768859-8E5F-E543-9C59-A6B7BCC8433A}"/>
              </a:ext>
            </a:extLst>
          </p:cNvPr>
          <p:cNvSpPr txBox="1"/>
          <p:nvPr/>
        </p:nvSpPr>
        <p:spPr>
          <a:xfrm>
            <a:off x="4926105" y="395660"/>
            <a:ext cx="2339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3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B06C4-BD6D-3542-9743-A0E5D27376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4850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132D3EC-85DB-EB44-951A-B4457ED25AFB}"/>
              </a:ext>
            </a:extLst>
          </p:cNvPr>
          <p:cNvSpPr/>
          <p:nvPr/>
        </p:nvSpPr>
        <p:spPr>
          <a:xfrm>
            <a:off x="6178347" y="457336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F45FCF-D24E-794D-BC5B-77AEFFF9C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315" y="466301"/>
            <a:ext cx="9452344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3 .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1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Add a New Language Extension 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4B785D-6171-CA4C-8478-967CE0DE9B58}"/>
              </a:ext>
            </a:extLst>
          </p:cNvPr>
          <p:cNvSpPr/>
          <p:nvPr/>
        </p:nvSpPr>
        <p:spPr>
          <a:xfrm>
            <a:off x="2726638" y="2621988"/>
            <a:ext cx="1887187" cy="1887187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22DD08-1EA0-1844-AA4E-C6A448D257C5}"/>
              </a:ext>
            </a:extLst>
          </p:cNvPr>
          <p:cNvSpPr/>
          <p:nvPr/>
        </p:nvSpPr>
        <p:spPr>
          <a:xfrm>
            <a:off x="7558822" y="2621988"/>
            <a:ext cx="1887187" cy="1887187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35F627-F744-4141-871A-6D82A5B1FA56}"/>
              </a:ext>
            </a:extLst>
          </p:cNvPr>
          <p:cNvSpPr txBox="1"/>
          <p:nvPr/>
        </p:nvSpPr>
        <p:spPr>
          <a:xfrm>
            <a:off x="2109720" y="4656908"/>
            <a:ext cx="313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Extension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816082-D0CD-004D-917A-1CE4D791BAC4}"/>
              </a:ext>
            </a:extLst>
          </p:cNvPr>
          <p:cNvSpPr txBox="1"/>
          <p:nvPr/>
        </p:nvSpPr>
        <p:spPr>
          <a:xfrm>
            <a:off x="7301407" y="4656908"/>
            <a:ext cx="247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Extension</a:t>
            </a:r>
          </a:p>
        </p:txBody>
      </p:sp>
      <p:pic>
        <p:nvPicPr>
          <p:cNvPr id="18" name="Graphic 17" descr="Nails">
            <a:extLst>
              <a:ext uri="{FF2B5EF4-FFF2-40B4-BE49-F238E27FC236}">
                <a16:creationId xmlns:a16="http://schemas.microsoft.com/office/drawing/2014/main" id="{8D063126-6CB1-BE4B-926A-1EA966B90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5603" y="3064158"/>
            <a:ext cx="1021907" cy="1021907"/>
          </a:xfrm>
          <a:prstGeom prst="rect">
            <a:avLst/>
          </a:prstGeom>
        </p:spPr>
      </p:pic>
      <p:pic>
        <p:nvPicPr>
          <p:cNvPr id="20" name="Graphic 19" descr="Magnet">
            <a:extLst>
              <a:ext uri="{FF2B5EF4-FFF2-40B4-BE49-F238E27FC236}">
                <a16:creationId xmlns:a16="http://schemas.microsoft.com/office/drawing/2014/main" id="{94D68049-F044-9043-848F-0659B58FE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7547" y="3065106"/>
            <a:ext cx="1000949" cy="1000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D05C37-5501-4B49-94B2-F6038FC1F81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828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A6634E-8162-E64E-A4A3-F28FB2BCD073}"/>
              </a:ext>
            </a:extLst>
          </p:cNvPr>
          <p:cNvSpPr/>
          <p:nvPr/>
        </p:nvSpPr>
        <p:spPr>
          <a:xfrm>
            <a:off x="-13751" y="-6817"/>
            <a:ext cx="12216384" cy="6858000"/>
          </a:xfrm>
          <a:prstGeom prst="rect">
            <a:avLst/>
          </a:prstGeom>
          <a:gradFill flip="none" rotWithShape="1">
            <a:gsLst>
              <a:gs pos="3000">
                <a:srgbClr val="243FD8"/>
              </a:gs>
              <a:gs pos="19000">
                <a:srgbClr val="0074FF">
                  <a:alpha val="71000"/>
                </a:srgbClr>
              </a:gs>
              <a:gs pos="12000">
                <a:srgbClr val="0C63FF">
                  <a:alpha val="90000"/>
                </a:srgbClr>
              </a:gs>
              <a:gs pos="34000">
                <a:srgbClr val="7EA6E4">
                  <a:alpha val="24000"/>
                </a:srgbClr>
              </a:gs>
              <a:gs pos="41000">
                <a:srgbClr val="7EA6E4">
                  <a:alpha val="9000"/>
                </a:srgbClr>
              </a:gs>
              <a:gs pos="48000">
                <a:srgbClr val="0074FF">
                  <a:alpha val="0"/>
                </a:srgbClr>
              </a:gs>
              <a:gs pos="26000">
                <a:srgbClr val="0074FF">
                  <a:alpha val="4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E1E15-FB91-9247-AB26-64C74868F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47" t="32602" r="45369" b="28615"/>
          <a:stretch/>
        </p:blipFill>
        <p:spPr>
          <a:xfrm>
            <a:off x="6476702" y="4275437"/>
            <a:ext cx="1698823" cy="1703038"/>
          </a:xfrm>
          <a:prstGeom prst="ellipse">
            <a:avLst/>
          </a:prstGeom>
          <a:effectLst>
            <a:outerShdw blurRad="76200" dist="50800" dir="18000000" algn="ctr" rotWithShape="0">
              <a:srgbClr val="000000">
                <a:alpha val="57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769A4-5858-CD4A-86F5-C4A0BB61C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401" y="2102049"/>
            <a:ext cx="1698820" cy="1698820"/>
          </a:xfrm>
          <a:prstGeom prst="ellipse">
            <a:avLst/>
          </a:prstGeom>
          <a:effectLst>
            <a:outerShdw blurRad="76200" dist="50800" dir="18060000" algn="ctr" rotWithShape="0">
              <a:srgbClr val="000000">
                <a:alpha val="57000"/>
              </a:srgbClr>
            </a:outerShdw>
          </a:effectLst>
          <a:scene3d>
            <a:camera prst="orthographicFront"/>
            <a:lightRig rig="twoPt" dir="t"/>
          </a:scene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D4A963-FD6D-F840-8858-D08FAB7ED4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78" t="7086" r="15289" b="56981"/>
          <a:stretch/>
        </p:blipFill>
        <p:spPr>
          <a:xfrm>
            <a:off x="1276832" y="4275437"/>
            <a:ext cx="1704389" cy="1704389"/>
          </a:xfrm>
          <a:prstGeom prst="ellipse">
            <a:avLst/>
          </a:prstGeom>
          <a:effectLst>
            <a:outerShdw blurRad="76200" dist="50800" dir="18060000" algn="ctr" rotWithShape="0">
              <a:srgbClr val="000000">
                <a:alpha val="57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08589D-8C99-9247-A5A1-746619B196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80" t="8683" r="31237" b="57035"/>
          <a:stretch/>
        </p:blipFill>
        <p:spPr>
          <a:xfrm>
            <a:off x="6482019" y="2102048"/>
            <a:ext cx="1698821" cy="1698821"/>
          </a:xfrm>
          <a:prstGeom prst="ellipse">
            <a:avLst/>
          </a:prstGeom>
          <a:effectLst>
            <a:outerShdw blurRad="76200" dist="50800" dir="18060000" algn="ctr" rotWithShape="0">
              <a:srgbClr val="000000">
                <a:alpha val="57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5F2C84-0B43-2A4B-AF17-ABFC0BEF0192}"/>
              </a:ext>
            </a:extLst>
          </p:cNvPr>
          <p:cNvSpPr txBox="1">
            <a:spLocks/>
          </p:cNvSpPr>
          <p:nvPr/>
        </p:nvSpPr>
        <p:spPr>
          <a:xfrm>
            <a:off x="3118885" y="2645872"/>
            <a:ext cx="3009012" cy="996926"/>
          </a:xfrm>
          <a:prstGeom prst="rect">
            <a:avLst/>
          </a:prstGeom>
          <a:effectLst/>
        </p:spPr>
        <p:txBody>
          <a:bodyPr vert="horz" lIns="91440" tIns="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Helvetica" pitchFamily="2" charset="0"/>
                <a:cs typeface="Aldhabi" pitchFamily="2" charset="-78"/>
              </a:rPr>
              <a:t>Diana Lau</a:t>
            </a:r>
          </a:p>
          <a:p>
            <a:r>
              <a:rPr lang="en-US" sz="2000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dhmlau@ca.ibm.com</a:t>
            </a:r>
            <a:endParaRPr lang="en-US" sz="2000" u="sng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11D8A0-81C3-744C-BB55-D061DA643FB0}"/>
              </a:ext>
            </a:extLst>
          </p:cNvPr>
          <p:cNvSpPr txBox="1">
            <a:spLocks/>
          </p:cNvSpPr>
          <p:nvPr/>
        </p:nvSpPr>
        <p:spPr>
          <a:xfrm>
            <a:off x="8314928" y="2584938"/>
            <a:ext cx="3009012" cy="111879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>
                <a:latin typeface="Helvetica" pitchFamily="2" charset="0"/>
                <a:cs typeface="Aldhabi" pitchFamily="2" charset="-78"/>
              </a:rPr>
              <a:t>Janny</a:t>
            </a:r>
            <a:r>
              <a:rPr lang="en-US" sz="2000" b="1" dirty="0">
                <a:latin typeface="Helvetica" pitchFamily="2" charset="0"/>
                <a:cs typeface="Aldhabi" pitchFamily="2" charset="-78"/>
              </a:rPr>
              <a:t> Hou</a:t>
            </a:r>
          </a:p>
          <a:p>
            <a:r>
              <a:rPr lang="en-US" sz="2000" u="sng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juehou@ca.ibm.com</a:t>
            </a:r>
            <a:endParaRPr lang="en-US" sz="2000" u="sn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FAE3274-DC2F-F649-A797-CA4AE6586F46}"/>
              </a:ext>
            </a:extLst>
          </p:cNvPr>
          <p:cNvSpPr txBox="1">
            <a:spLocks/>
          </p:cNvSpPr>
          <p:nvPr/>
        </p:nvSpPr>
        <p:spPr>
          <a:xfrm>
            <a:off x="8304028" y="4833130"/>
            <a:ext cx="2966747" cy="9969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Helvetica" pitchFamily="2" charset="0"/>
                <a:cs typeface="Aldhabi" pitchFamily="2" charset="-78"/>
              </a:rPr>
              <a:t>Agnes Lin</a:t>
            </a:r>
          </a:p>
          <a:p>
            <a:r>
              <a:rPr lang="en-US" sz="2000" u="sng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agneslin.lin@ibm.com</a:t>
            </a:r>
            <a:endParaRPr lang="en-US" sz="2000" u="sn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CF851E-E279-BD4E-A2E5-B5E6AA0BA4A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944" y="6113721"/>
            <a:ext cx="2237056" cy="810795"/>
          </a:xfrm>
          <a:prstGeom prst="rect">
            <a:avLst/>
          </a:prstGeom>
          <a:noFill/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6C2DF5C-B6F8-BC4B-8330-4DBAD95E93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78943" y="3457406"/>
            <a:ext cx="373402" cy="3854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21EA01-AE41-3A45-9A13-2CBEAFEAD451}"/>
              </a:ext>
            </a:extLst>
          </p:cNvPr>
          <p:cNvSpPr txBox="1"/>
          <p:nvPr/>
        </p:nvSpPr>
        <p:spPr>
          <a:xfrm>
            <a:off x="3512165" y="3459111"/>
            <a:ext cx="1867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@dhmlau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3BF2AE-3300-AF46-8392-8CF0064A400D}"/>
              </a:ext>
            </a:extLst>
          </p:cNvPr>
          <p:cNvSpPr txBox="1"/>
          <p:nvPr/>
        </p:nvSpPr>
        <p:spPr>
          <a:xfrm>
            <a:off x="8719920" y="3459111"/>
            <a:ext cx="1867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@</a:t>
            </a:r>
            <a:r>
              <a:rPr lang="en-US" sz="2000" dirty="0" err="1">
                <a:latin typeface="+mj-lt"/>
              </a:rPr>
              <a:t>jannyHou</a:t>
            </a:r>
            <a:endParaRPr lang="en-US" sz="2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B226B5-74CD-0F45-827E-680DFEF19969}"/>
              </a:ext>
            </a:extLst>
          </p:cNvPr>
          <p:cNvSpPr txBox="1"/>
          <p:nvPr/>
        </p:nvSpPr>
        <p:spPr>
          <a:xfrm>
            <a:off x="8732296" y="5645409"/>
            <a:ext cx="1867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@agnes512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D0FFBA-D686-5642-BB4D-6272AC36A290}"/>
              </a:ext>
            </a:extLst>
          </p:cNvPr>
          <p:cNvSpPr txBox="1"/>
          <p:nvPr/>
        </p:nvSpPr>
        <p:spPr>
          <a:xfrm>
            <a:off x="3531079" y="5593489"/>
            <a:ext cx="1867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@emonddr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87A0632-B9E1-8041-A17E-EB8CA8A688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80160" y="3450074"/>
            <a:ext cx="373402" cy="38544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EAB5923-6C93-5141-A099-BE2FBA5D81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65409" y="5587760"/>
            <a:ext cx="373402" cy="38544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5AB8288-D47B-DA4B-9EEF-4FD5D26FE9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80160" y="5647054"/>
            <a:ext cx="373402" cy="385447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0B20DEDB-D792-954A-8F77-6E7A35A6ABC5}"/>
              </a:ext>
            </a:extLst>
          </p:cNvPr>
          <p:cNvSpPr txBox="1">
            <a:spLocks/>
          </p:cNvSpPr>
          <p:nvPr/>
        </p:nvSpPr>
        <p:spPr>
          <a:xfrm>
            <a:off x="3118885" y="4773041"/>
            <a:ext cx="3009012" cy="996926"/>
          </a:xfrm>
          <a:prstGeom prst="rect">
            <a:avLst/>
          </a:prstGeom>
          <a:effectLst/>
        </p:spPr>
        <p:txBody>
          <a:bodyPr vert="horz" lIns="91440" tIns="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Helvetica" pitchFamily="2" charset="0"/>
                <a:cs typeface="Aldhabi" pitchFamily="2" charset="-78"/>
              </a:rPr>
              <a:t>Dominique Emond</a:t>
            </a:r>
          </a:p>
          <a:p>
            <a:r>
              <a:rPr lang="en-US" sz="2000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dremond@ca.ibm.com</a:t>
            </a:r>
            <a:endParaRPr lang="en-US" sz="2000" u="sng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B0F2269-E205-C741-8DF2-0F9A15363B3D}"/>
              </a:ext>
            </a:extLst>
          </p:cNvPr>
          <p:cNvSpPr/>
          <p:nvPr/>
        </p:nvSpPr>
        <p:spPr>
          <a:xfrm>
            <a:off x="1001666" y="532197"/>
            <a:ext cx="145774" cy="145774"/>
          </a:xfrm>
          <a:prstGeom prst="ellipse">
            <a:avLst/>
          </a:prstGeom>
          <a:solidFill>
            <a:srgbClr val="88A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E65ECF-23D5-EB4E-9966-8A5BA9DEDC73}"/>
              </a:ext>
            </a:extLst>
          </p:cNvPr>
          <p:cNvSpPr/>
          <p:nvPr/>
        </p:nvSpPr>
        <p:spPr>
          <a:xfrm>
            <a:off x="353080" y="1046180"/>
            <a:ext cx="145774" cy="145774"/>
          </a:xfrm>
          <a:prstGeom prst="ellipse">
            <a:avLst/>
          </a:prstGeom>
          <a:solidFill>
            <a:srgbClr val="88A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User">
            <a:extLst>
              <a:ext uri="{FF2B5EF4-FFF2-40B4-BE49-F238E27FC236}">
                <a16:creationId xmlns:a16="http://schemas.microsoft.com/office/drawing/2014/main" id="{54C827B2-7AC4-0245-B8B8-AB3EA82EBE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95123" y="980802"/>
            <a:ext cx="276529" cy="27652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8858F3-AA43-EA43-9ED8-E1C93117D96A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428665" y="656623"/>
            <a:ext cx="594349" cy="462444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36BA8E-8BEF-6A45-A696-8A8378ED06D6}"/>
              </a:ext>
            </a:extLst>
          </p:cNvPr>
          <p:cNvCxnSpPr>
            <a:cxnSpLocks/>
          </p:cNvCxnSpPr>
          <p:nvPr/>
        </p:nvCxnSpPr>
        <p:spPr>
          <a:xfrm>
            <a:off x="1098236" y="629734"/>
            <a:ext cx="438582" cy="416446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FBAA885-7170-CD44-A734-237C30FC8A59}"/>
              </a:ext>
            </a:extLst>
          </p:cNvPr>
          <p:cNvCxnSpPr>
            <a:cxnSpLocks/>
          </p:cNvCxnSpPr>
          <p:nvPr/>
        </p:nvCxnSpPr>
        <p:spPr>
          <a:xfrm>
            <a:off x="1074553" y="-6817"/>
            <a:ext cx="2527" cy="539014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CF07DC1-724E-A741-9ECC-58B162C62EF2}"/>
              </a:ext>
            </a:extLst>
          </p:cNvPr>
          <p:cNvSpPr/>
          <p:nvPr/>
        </p:nvSpPr>
        <p:spPr>
          <a:xfrm>
            <a:off x="2162857" y="532197"/>
            <a:ext cx="145774" cy="145774"/>
          </a:xfrm>
          <a:prstGeom prst="ellipse">
            <a:avLst/>
          </a:prstGeom>
          <a:solidFill>
            <a:srgbClr val="88A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4FDEF36-DF6B-7D43-B63B-111E54FCECC9}"/>
              </a:ext>
            </a:extLst>
          </p:cNvPr>
          <p:cNvSpPr/>
          <p:nvPr/>
        </p:nvSpPr>
        <p:spPr>
          <a:xfrm>
            <a:off x="269310" y="492413"/>
            <a:ext cx="79568" cy="79568"/>
          </a:xfrm>
          <a:prstGeom prst="ellipse">
            <a:avLst/>
          </a:prstGeom>
          <a:solidFill>
            <a:srgbClr val="799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A6EAEEB-1FCB-5F4F-BF6F-D9F1469E070E}"/>
              </a:ext>
            </a:extLst>
          </p:cNvPr>
          <p:cNvSpPr/>
          <p:nvPr/>
        </p:nvSpPr>
        <p:spPr>
          <a:xfrm>
            <a:off x="355766" y="377117"/>
            <a:ext cx="144862" cy="144862"/>
          </a:xfrm>
          <a:prstGeom prst="ellipse">
            <a:avLst/>
          </a:prstGeom>
          <a:solidFill>
            <a:srgbClr val="7995E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5E72FF0-1581-6749-A622-E2FDF6C018FE}"/>
              </a:ext>
            </a:extLst>
          </p:cNvPr>
          <p:cNvCxnSpPr>
            <a:cxnSpLocks/>
          </p:cNvCxnSpPr>
          <p:nvPr/>
        </p:nvCxnSpPr>
        <p:spPr>
          <a:xfrm>
            <a:off x="2232294" y="-6817"/>
            <a:ext cx="2527" cy="539014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C3297AB-5896-9943-AD43-8E9EE9E011BD}"/>
              </a:ext>
            </a:extLst>
          </p:cNvPr>
          <p:cNvCxnSpPr>
            <a:cxnSpLocks/>
          </p:cNvCxnSpPr>
          <p:nvPr/>
        </p:nvCxnSpPr>
        <p:spPr>
          <a:xfrm>
            <a:off x="2275205" y="656623"/>
            <a:ext cx="438582" cy="416446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CAFF0411-BCC7-B343-AFE8-58DF3BFBC6EB}"/>
              </a:ext>
            </a:extLst>
          </p:cNvPr>
          <p:cNvSpPr/>
          <p:nvPr/>
        </p:nvSpPr>
        <p:spPr>
          <a:xfrm>
            <a:off x="2695034" y="1046180"/>
            <a:ext cx="145774" cy="145774"/>
          </a:xfrm>
          <a:prstGeom prst="ellipse">
            <a:avLst/>
          </a:prstGeom>
          <a:solidFill>
            <a:srgbClr val="88A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2239DA9-0DAD-ED46-BD24-499EA4B29844}"/>
              </a:ext>
            </a:extLst>
          </p:cNvPr>
          <p:cNvCxnSpPr>
            <a:cxnSpLocks/>
          </p:cNvCxnSpPr>
          <p:nvPr/>
        </p:nvCxnSpPr>
        <p:spPr>
          <a:xfrm flipV="1">
            <a:off x="2826135" y="656623"/>
            <a:ext cx="525975" cy="427042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EB135B7-541B-4C43-B566-2527912D0D7B}"/>
              </a:ext>
            </a:extLst>
          </p:cNvPr>
          <p:cNvSpPr txBox="1"/>
          <p:nvPr/>
        </p:nvSpPr>
        <p:spPr>
          <a:xfrm>
            <a:off x="2729330" y="422513"/>
            <a:ext cx="7494744" cy="769441"/>
          </a:xfrm>
          <a:prstGeom prst="rect">
            <a:avLst/>
          </a:prstGeom>
          <a:noFill/>
          <a:effectLst>
            <a:outerShdw blurRad="63500" dist="50800" dir="17880000" algn="bl" rotWithShape="0">
              <a:prstClr val="black">
                <a:alpha val="41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Helvetica" pitchFamily="2" charset="0"/>
              </a:rPr>
              <a:t>LoopBack Toronto Team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A4B06B7-0824-B14B-A508-2738C7AB5E4C}"/>
              </a:ext>
            </a:extLst>
          </p:cNvPr>
          <p:cNvSpPr/>
          <p:nvPr/>
        </p:nvSpPr>
        <p:spPr>
          <a:xfrm>
            <a:off x="5058457" y="189803"/>
            <a:ext cx="145774" cy="145774"/>
          </a:xfrm>
          <a:prstGeom prst="ellipse">
            <a:avLst/>
          </a:prstGeom>
          <a:solidFill>
            <a:srgbClr val="88A8E3">
              <a:alpha val="7333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82CC790-86F0-F545-8993-A4310C520FF0}"/>
              </a:ext>
            </a:extLst>
          </p:cNvPr>
          <p:cNvCxnSpPr>
            <a:cxnSpLocks/>
          </p:cNvCxnSpPr>
          <p:nvPr/>
        </p:nvCxnSpPr>
        <p:spPr>
          <a:xfrm>
            <a:off x="4766760" y="-5382"/>
            <a:ext cx="334057" cy="253102"/>
          </a:xfrm>
          <a:prstGeom prst="line">
            <a:avLst/>
          </a:prstGeom>
          <a:ln w="12700">
            <a:solidFill>
              <a:srgbClr val="88A8E3">
                <a:alpha val="6902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B329FFC6-E6FB-134C-99AC-16788C201616}"/>
              </a:ext>
            </a:extLst>
          </p:cNvPr>
          <p:cNvSpPr/>
          <p:nvPr/>
        </p:nvSpPr>
        <p:spPr>
          <a:xfrm>
            <a:off x="3985144" y="97214"/>
            <a:ext cx="94868" cy="92589"/>
          </a:xfrm>
          <a:prstGeom prst="ellipse">
            <a:avLst/>
          </a:prstGeom>
          <a:solidFill>
            <a:srgbClr val="7995E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9703FE3-9910-9F4A-B055-F1C7AEFE48D2}"/>
              </a:ext>
            </a:extLst>
          </p:cNvPr>
          <p:cNvSpPr/>
          <p:nvPr/>
        </p:nvSpPr>
        <p:spPr>
          <a:xfrm>
            <a:off x="4100401" y="58343"/>
            <a:ext cx="79568" cy="79568"/>
          </a:xfrm>
          <a:prstGeom prst="ellipse">
            <a:avLst/>
          </a:prstGeom>
          <a:solidFill>
            <a:srgbClr val="799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95A516B-DD17-F84A-8914-8D671A0F8D09}"/>
              </a:ext>
            </a:extLst>
          </p:cNvPr>
          <p:cNvCxnSpPr>
            <a:cxnSpLocks/>
          </p:cNvCxnSpPr>
          <p:nvPr/>
        </p:nvCxnSpPr>
        <p:spPr>
          <a:xfrm flipH="1">
            <a:off x="5187300" y="-11288"/>
            <a:ext cx="410743" cy="258566"/>
          </a:xfrm>
          <a:prstGeom prst="line">
            <a:avLst/>
          </a:prstGeom>
          <a:ln w="12700">
            <a:solidFill>
              <a:srgbClr val="88A8E3">
                <a:alpha val="4941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Database">
            <a:extLst>
              <a:ext uri="{FF2B5EF4-FFF2-40B4-BE49-F238E27FC236}">
                <a16:creationId xmlns:a16="http://schemas.microsoft.com/office/drawing/2014/main" id="{436DB6C5-4125-0F47-8F04-26D5ABB7F7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510395" y="148757"/>
            <a:ext cx="385447" cy="385447"/>
          </a:xfrm>
          <a:prstGeom prst="rect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5625DAF8-8804-9E4C-BE49-A69283B43FDA}"/>
              </a:ext>
            </a:extLst>
          </p:cNvPr>
          <p:cNvSpPr/>
          <p:nvPr/>
        </p:nvSpPr>
        <p:spPr>
          <a:xfrm>
            <a:off x="9614644" y="1181020"/>
            <a:ext cx="145774" cy="145774"/>
          </a:xfrm>
          <a:prstGeom prst="ellipse">
            <a:avLst/>
          </a:prstGeom>
          <a:solidFill>
            <a:srgbClr val="88A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E1178276-0F82-9C44-842D-ABB267C956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24074" y="529034"/>
            <a:ext cx="276529" cy="27652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46145E4-7A09-104F-9636-3467ACC245B4}"/>
              </a:ext>
            </a:extLst>
          </p:cNvPr>
          <p:cNvCxnSpPr>
            <a:cxnSpLocks/>
          </p:cNvCxnSpPr>
          <p:nvPr/>
        </p:nvCxnSpPr>
        <p:spPr>
          <a:xfrm flipV="1">
            <a:off x="9706748" y="774632"/>
            <a:ext cx="594349" cy="462444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A8EA63C-16CD-A546-BAD8-74338691A191}"/>
              </a:ext>
            </a:extLst>
          </p:cNvPr>
          <p:cNvCxnSpPr>
            <a:cxnSpLocks/>
          </p:cNvCxnSpPr>
          <p:nvPr/>
        </p:nvCxnSpPr>
        <p:spPr>
          <a:xfrm>
            <a:off x="10358548" y="-24136"/>
            <a:ext cx="2527" cy="539014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3C61EE67-93D8-2342-93B6-5852232B9260}"/>
              </a:ext>
            </a:extLst>
          </p:cNvPr>
          <p:cNvSpPr/>
          <p:nvPr/>
        </p:nvSpPr>
        <p:spPr>
          <a:xfrm>
            <a:off x="11154175" y="1202286"/>
            <a:ext cx="145774" cy="145774"/>
          </a:xfrm>
          <a:prstGeom prst="ellipse">
            <a:avLst/>
          </a:prstGeom>
          <a:solidFill>
            <a:srgbClr val="88A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 descr="Document">
            <a:extLst>
              <a:ext uri="{FF2B5EF4-FFF2-40B4-BE49-F238E27FC236}">
                <a16:creationId xmlns:a16="http://schemas.microsoft.com/office/drawing/2014/main" id="{836AF124-D4C3-F242-BDA1-307820EFE7B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90098" y="326585"/>
            <a:ext cx="386855" cy="3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07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E803B-8E86-0A4C-B99C-16DCD98F9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339850"/>
            <a:ext cx="11976100" cy="417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7ADA5F-0C91-0641-BB34-AF50FD8A62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6ECDEC-EDF8-5640-9B3A-20F3556AD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" y="1339850"/>
            <a:ext cx="11976100" cy="4178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4D080C-1CE3-314E-AFE1-D951D34C1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7" y="716914"/>
            <a:ext cx="12192057" cy="518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7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D2CEBE-7441-C443-92A2-0FE07589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1339850"/>
            <a:ext cx="11976100" cy="417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9B2961-1B45-9B4B-987D-43D2E4048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" y="1338301"/>
            <a:ext cx="11976100" cy="419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0C9FCF-0F3A-FF4B-97A9-177B4BF31E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125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338CCBE8-660C-8946-822E-6621FEBEB2D3}"/>
              </a:ext>
            </a:extLst>
          </p:cNvPr>
          <p:cNvSpPr/>
          <p:nvPr/>
        </p:nvSpPr>
        <p:spPr>
          <a:xfrm>
            <a:off x="6094211" y="362220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3C012-1750-1F4F-B066-0021FBEE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023" y="362220"/>
            <a:ext cx="6304586" cy="1325563"/>
          </a:xfrm>
          <a:prstGeom prst="ellipse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3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.2 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Configuration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A01A499-519D-0D42-923F-01EDFAC156A6}"/>
              </a:ext>
            </a:extLst>
          </p:cNvPr>
          <p:cNvSpPr/>
          <p:nvPr/>
        </p:nvSpPr>
        <p:spPr>
          <a:xfrm>
            <a:off x="5054954" y="2558128"/>
            <a:ext cx="1887187" cy="1887187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Graphic 6" descr="Single gear">
            <a:extLst>
              <a:ext uri="{FF2B5EF4-FFF2-40B4-BE49-F238E27FC236}">
                <a16:creationId xmlns:a16="http://schemas.microsoft.com/office/drawing/2014/main" id="{C6EF43C1-14C8-AA4B-AF3F-3E4D27CCA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565" y="2784860"/>
            <a:ext cx="1445967" cy="14459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2BFA3F-BF04-3246-85D3-39E62523A07E}"/>
              </a:ext>
            </a:extLst>
          </p:cNvPr>
          <p:cNvSpPr txBox="1"/>
          <p:nvPr/>
        </p:nvSpPr>
        <p:spPr>
          <a:xfrm>
            <a:off x="4238861" y="4659804"/>
            <a:ext cx="3519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Configuration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6ACC7C-1409-E84F-80A5-782556A663E3}"/>
              </a:ext>
            </a:extLst>
          </p:cNvPr>
          <p:cNvCxnSpPr>
            <a:cxnSpLocks/>
          </p:cNvCxnSpPr>
          <p:nvPr/>
        </p:nvCxnSpPr>
        <p:spPr>
          <a:xfrm>
            <a:off x="827568" y="2062828"/>
            <a:ext cx="10187763" cy="0"/>
          </a:xfrm>
          <a:prstGeom prst="line">
            <a:avLst/>
          </a:prstGeom>
          <a:ln w="889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8788C6A-E6F3-E94C-BF65-99137FFF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3012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9B2961-1B45-9B4B-987D-43D2E4048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1217538"/>
            <a:ext cx="11976100" cy="419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0C9FCF-0F3A-FF4B-97A9-177B4BF31EA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9817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8D603E3-EA08-F94D-BD66-AED173419B16}"/>
              </a:ext>
            </a:extLst>
          </p:cNvPr>
          <p:cNvSpPr/>
          <p:nvPr/>
        </p:nvSpPr>
        <p:spPr>
          <a:xfrm>
            <a:off x="6107450" y="447575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B78B5-857E-414A-BB21-54D010E4A3D8}"/>
              </a:ext>
            </a:extLst>
          </p:cNvPr>
          <p:cNvSpPr/>
          <p:nvPr/>
        </p:nvSpPr>
        <p:spPr>
          <a:xfrm>
            <a:off x="372847" y="1569536"/>
            <a:ext cx="111643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If you haven’t finished the previous step, </a:t>
            </a:r>
          </a:p>
          <a:p>
            <a:pPr algn="ctr"/>
            <a:r>
              <a:rPr lang="en-US" sz="3600" dirty="0"/>
              <a:t>en</a:t>
            </a:r>
            <a:r>
              <a:rPr lang="en-US" sz="3600" dirty="0">
                <a:cs typeface="Consolas" panose="020B0609020204030204" pitchFamily="49" charset="0"/>
              </a:rPr>
              <a:t>ter the  following commands to start on next part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3F0EE-1BF2-1847-AE89-C95D012F8A88}"/>
              </a:ext>
            </a:extLst>
          </p:cNvPr>
          <p:cNvSpPr txBox="1"/>
          <p:nvPr/>
        </p:nvSpPr>
        <p:spPr>
          <a:xfrm>
            <a:off x="570088" y="2769865"/>
            <a:ext cx="11051824" cy="1754326"/>
          </a:xfrm>
          <a:prstGeom prst="rect">
            <a:avLst/>
          </a:prstGeom>
          <a:solidFill>
            <a:srgbClr val="7E7D7F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stash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checkout </a:t>
            </a: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workshop-part3-completed</a:t>
            </a:r>
            <a:endParaRPr lang="en-US" sz="3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npm 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C8846-18A7-A34B-98C2-E1E00194381A}"/>
              </a:ext>
            </a:extLst>
          </p:cNvPr>
          <p:cNvSpPr txBox="1"/>
          <p:nvPr/>
        </p:nvSpPr>
        <p:spPr>
          <a:xfrm>
            <a:off x="4926105" y="376514"/>
            <a:ext cx="2339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4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54E20-5747-9046-99C4-B142E0D500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3946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C0430A74-6A69-0F40-B055-63AB0192FCBC}"/>
              </a:ext>
            </a:extLst>
          </p:cNvPr>
          <p:cNvSpPr/>
          <p:nvPr/>
        </p:nvSpPr>
        <p:spPr>
          <a:xfrm>
            <a:off x="6453966" y="449578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A79E3-75B9-0D4C-86DB-737D8A72E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276" y="746280"/>
            <a:ext cx="10320922" cy="1325563"/>
          </a:xfrm>
        </p:spPr>
        <p:txBody>
          <a:bodyPr anchor="ctr"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4 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Enable Caching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D7B0B6-F504-8842-93FD-EBC6FC0CFB4C}"/>
              </a:ext>
            </a:extLst>
          </p:cNvPr>
          <p:cNvSpPr/>
          <p:nvPr/>
        </p:nvSpPr>
        <p:spPr>
          <a:xfrm>
            <a:off x="2745062" y="2551941"/>
            <a:ext cx="1887187" cy="1887187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7F7097-AFB6-A445-AE2A-BA93922BEEFE}"/>
              </a:ext>
            </a:extLst>
          </p:cNvPr>
          <p:cNvSpPr/>
          <p:nvPr/>
        </p:nvSpPr>
        <p:spPr>
          <a:xfrm>
            <a:off x="7559751" y="2551942"/>
            <a:ext cx="1887187" cy="1887187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FCD30-6BE4-C848-A541-2FD2166323AB}"/>
              </a:ext>
            </a:extLst>
          </p:cNvPr>
          <p:cNvSpPr txBox="1"/>
          <p:nvPr/>
        </p:nvSpPr>
        <p:spPr>
          <a:xfrm>
            <a:off x="7268196" y="4572887"/>
            <a:ext cx="247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8580F-0550-E04F-8BE4-F586AEF93911}"/>
              </a:ext>
            </a:extLst>
          </p:cNvPr>
          <p:cNvSpPr txBox="1"/>
          <p:nvPr/>
        </p:nvSpPr>
        <p:spPr>
          <a:xfrm>
            <a:off x="2453504" y="4572887"/>
            <a:ext cx="247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Interceptor</a:t>
            </a:r>
          </a:p>
        </p:txBody>
      </p:sp>
      <p:pic>
        <p:nvPicPr>
          <p:cNvPr id="9" name="Graphic 8" descr="Eye">
            <a:extLst>
              <a:ext uri="{FF2B5EF4-FFF2-40B4-BE49-F238E27FC236}">
                <a16:creationId xmlns:a16="http://schemas.microsoft.com/office/drawing/2014/main" id="{4007F786-6B1F-C845-8DFB-8E9F946EF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16327" y="3008518"/>
            <a:ext cx="974034" cy="974034"/>
          </a:xfrm>
          <a:prstGeom prst="rect">
            <a:avLst/>
          </a:prstGeom>
        </p:spPr>
      </p:pic>
      <p:pic>
        <p:nvPicPr>
          <p:cNvPr id="32" name="Graphic 31" descr="Chevron arrows RTL">
            <a:extLst>
              <a:ext uri="{FF2B5EF4-FFF2-40B4-BE49-F238E27FC236}">
                <a16:creationId xmlns:a16="http://schemas.microsoft.com/office/drawing/2014/main" id="{5265DB51-FB72-DA47-8BDA-F683EF2E7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3231453" y="3038334"/>
            <a:ext cx="914400" cy="914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CBA8F8-F887-614B-B0DE-B1193EA8951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9981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0C5297-8CF7-FE4E-A450-63161323C2CB}"/>
              </a:ext>
            </a:extLst>
          </p:cNvPr>
          <p:cNvSpPr txBox="1"/>
          <p:nvPr/>
        </p:nvSpPr>
        <p:spPr>
          <a:xfrm>
            <a:off x="934651" y="2697154"/>
            <a:ext cx="103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Cache the result using the request’s URI and language as the key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BD1FD-4A56-6242-8175-FB166A2DB079}"/>
              </a:ext>
            </a:extLst>
          </p:cNvPr>
          <p:cNvSpPr txBox="1"/>
          <p:nvPr/>
        </p:nvSpPr>
        <p:spPr>
          <a:xfrm>
            <a:off x="934652" y="3587769"/>
            <a:ext cx="103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The cached message has an expiration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FF065-D3BB-3948-9AB0-3B70320D48A2}"/>
              </a:ext>
            </a:extLst>
          </p:cNvPr>
          <p:cNvSpPr txBox="1"/>
          <p:nvPr/>
        </p:nvSpPr>
        <p:spPr>
          <a:xfrm>
            <a:off x="934650" y="4478384"/>
            <a:ext cx="103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Expired messages will be swept out periodically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91E9FF-236B-3D45-A16E-248A7E096FC9}"/>
              </a:ext>
            </a:extLst>
          </p:cNvPr>
          <p:cNvSpPr txBox="1">
            <a:spLocks/>
          </p:cNvSpPr>
          <p:nvPr/>
        </p:nvSpPr>
        <p:spPr>
          <a:xfrm>
            <a:off x="512646" y="939642"/>
            <a:ext cx="10320922" cy="13255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Let’s Build a Caching System That Does:</a:t>
            </a:r>
            <a:b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546BF-6281-EE47-833B-7635FB07B6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5530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573405-60DD-E447-94AF-53918ADD0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43" y="724282"/>
            <a:ext cx="11274552" cy="5487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A9DFFB-6115-1940-8FEF-DDAFAD0A7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82" y="724282"/>
            <a:ext cx="11276513" cy="5500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C1A20-83AE-D24D-BFCC-CDF7EB4A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944" y="6113721"/>
            <a:ext cx="2237056" cy="810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39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24C942A-D58F-CC46-AEC7-3FEE4D92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30" y="489119"/>
            <a:ext cx="9174456" cy="4986777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0437002-A888-DF45-8156-AEBCD56CAD79}"/>
              </a:ext>
            </a:extLst>
          </p:cNvPr>
          <p:cNvSpPr/>
          <p:nvPr/>
        </p:nvSpPr>
        <p:spPr>
          <a:xfrm>
            <a:off x="4512128" y="5626487"/>
            <a:ext cx="3167743" cy="819916"/>
          </a:xfrm>
          <a:prstGeom prst="wedgeRoundRectCallout">
            <a:avLst>
              <a:gd name="adj1" fmla="val -29552"/>
              <a:gd name="adj2" fmla="val -29200"/>
              <a:gd name="adj3" fmla="val 16667"/>
            </a:avLst>
          </a:prstGeom>
          <a:solidFill>
            <a:srgbClr val="FFC5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 / Stop the caching service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4B513F9-3F35-1E4F-A79A-24C300FCD2A2}"/>
              </a:ext>
            </a:extLst>
          </p:cNvPr>
          <p:cNvSpPr/>
          <p:nvPr/>
        </p:nvSpPr>
        <p:spPr>
          <a:xfrm>
            <a:off x="476025" y="3260547"/>
            <a:ext cx="2553153" cy="2577051"/>
          </a:xfrm>
          <a:prstGeom prst="wedgeRoundRectCallout">
            <a:avLst>
              <a:gd name="adj1" fmla="val 28100"/>
              <a:gd name="adj2" fmla="val -33419"/>
              <a:gd name="adj3" fmla="val 16667"/>
            </a:avLst>
          </a:prstGeom>
          <a:solidFill>
            <a:srgbClr val="FFC5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Cache messages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Return cached msg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Messages will expire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2EFAAC-8927-9349-A33C-42484E5572CE}"/>
              </a:ext>
            </a:extLst>
          </p:cNvPr>
          <p:cNvCxnSpPr>
            <a:cxnSpLocks/>
          </p:cNvCxnSpPr>
          <p:nvPr/>
        </p:nvCxnSpPr>
        <p:spPr>
          <a:xfrm flipV="1">
            <a:off x="2754086" y="3037390"/>
            <a:ext cx="1858053" cy="576667"/>
          </a:xfrm>
          <a:prstGeom prst="line">
            <a:avLst/>
          </a:prstGeom>
          <a:ln w="76200">
            <a:solidFill>
              <a:srgbClr val="FFC5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59FA5E-3B11-4B4E-ABBD-36EFF2E7717F}"/>
              </a:ext>
            </a:extLst>
          </p:cNvPr>
          <p:cNvCxnSpPr>
            <a:cxnSpLocks/>
          </p:cNvCxnSpPr>
          <p:nvPr/>
        </p:nvCxnSpPr>
        <p:spPr>
          <a:xfrm>
            <a:off x="4329727" y="4735155"/>
            <a:ext cx="282412" cy="891332"/>
          </a:xfrm>
          <a:prstGeom prst="line">
            <a:avLst/>
          </a:prstGeom>
          <a:ln w="76200">
            <a:solidFill>
              <a:srgbClr val="FFC5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11CBC06-5832-534B-8EDE-C374DC418A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7344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032CC-B70D-B842-BB98-3658F8419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2" y="724282"/>
            <a:ext cx="11276513" cy="55007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D85C00-9B2D-6648-88A8-480D5BDA55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2509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F564-A592-3B47-B519-AB248A05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680" y="291178"/>
            <a:ext cx="10515600" cy="1325563"/>
          </a:xfrm>
          <a:effectLst/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Let’s Run a Few Polls</a:t>
            </a:r>
          </a:p>
        </p:txBody>
      </p:sp>
      <p:sp>
        <p:nvSpPr>
          <p:cNvPr id="3" name="Do you work on Node.js applications, frameworks, or modules?…">
            <a:extLst>
              <a:ext uri="{FF2B5EF4-FFF2-40B4-BE49-F238E27FC236}">
                <a16:creationId xmlns:a16="http://schemas.microsoft.com/office/drawing/2014/main" id="{09CC2A94-3E9B-2246-8039-C13A8E218434}"/>
              </a:ext>
            </a:extLst>
          </p:cNvPr>
          <p:cNvSpPr txBox="1">
            <a:spLocks/>
          </p:cNvSpPr>
          <p:nvPr/>
        </p:nvSpPr>
        <p:spPr>
          <a:xfrm>
            <a:off x="1014608" y="1663738"/>
            <a:ext cx="10785763" cy="429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sz="3000" dirty="0"/>
          </a:p>
          <a:p>
            <a:pPr marL="0" indent="0">
              <a:lnSpc>
                <a:spcPct val="150000"/>
              </a:lnSpc>
              <a:buNone/>
            </a:pPr>
            <a:r>
              <a:rPr lang="en-CA" sz="3000" dirty="0"/>
              <a:t>Do you work on Node.js applications, frameworks, or modules?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sz="3000" dirty="0"/>
              <a:t>Do you think your Node.js project is large scale?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sz="3000" dirty="0"/>
              <a:t>What are the characteristics of a large scale Node.js project?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732091-61AA-684A-9714-A25F2ED52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3675" y="425902"/>
            <a:ext cx="699226" cy="799115"/>
          </a:xfrm>
          <a:prstGeom prst="rect">
            <a:avLst/>
          </a:prstGeom>
          <a:effectLst>
            <a:reflection stA="99000" endPos="0" dist="50800" dir="5400000" sy="-100000" algn="bl" rotWithShape="0"/>
          </a:effectLst>
          <a:scene3d>
            <a:camera prst="orthographicFront"/>
            <a:lightRig rig="threePt" dir="t"/>
          </a:scene3d>
          <a:sp3d prstMaterial="plastic"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3E943A-3FAC-254D-95D6-572AA8816D3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944" y="6113721"/>
            <a:ext cx="2237056" cy="810795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3341EA-788B-9144-8451-D9E3803BD8FC}"/>
              </a:ext>
            </a:extLst>
          </p:cNvPr>
          <p:cNvSpPr/>
          <p:nvPr/>
        </p:nvSpPr>
        <p:spPr>
          <a:xfrm>
            <a:off x="514876" y="2562447"/>
            <a:ext cx="425302" cy="17012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9674C5-00C2-1A4C-889E-E3E38F6170FA}"/>
              </a:ext>
            </a:extLst>
          </p:cNvPr>
          <p:cNvSpPr/>
          <p:nvPr/>
        </p:nvSpPr>
        <p:spPr>
          <a:xfrm>
            <a:off x="514876" y="3343939"/>
            <a:ext cx="425302" cy="17012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8A7F1D-CA3A-0642-AA90-461090E243FA}"/>
              </a:ext>
            </a:extLst>
          </p:cNvPr>
          <p:cNvSpPr/>
          <p:nvPr/>
        </p:nvSpPr>
        <p:spPr>
          <a:xfrm>
            <a:off x="514876" y="4104165"/>
            <a:ext cx="425302" cy="17012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04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9BBF418-E635-5246-BA6E-3A5C98EE3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952" y="4410558"/>
            <a:ext cx="2292185" cy="11181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49F64D-6971-0D45-91CD-F9E77465BAEA}"/>
              </a:ext>
            </a:extLst>
          </p:cNvPr>
          <p:cNvSpPr/>
          <p:nvPr/>
        </p:nvSpPr>
        <p:spPr>
          <a:xfrm>
            <a:off x="1145308" y="1611205"/>
            <a:ext cx="9461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  <a:latin typeface="+mj-lt"/>
              </a:rPr>
              <a:t>Built a LoopBack application and separated it into two modules.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6CE1A-D57E-4A41-9114-14A7DE48985E}"/>
              </a:ext>
            </a:extLst>
          </p:cNvPr>
          <p:cNvSpPr txBox="1"/>
          <p:nvPr/>
        </p:nvSpPr>
        <p:spPr>
          <a:xfrm>
            <a:off x="156882" y="288618"/>
            <a:ext cx="118782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Congratulations! 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You’ve completed the workshop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594FE-901F-D44F-B6B4-246A98A758D7}"/>
              </a:ext>
            </a:extLst>
          </p:cNvPr>
          <p:cNvSpPr txBox="1"/>
          <p:nvPr/>
        </p:nvSpPr>
        <p:spPr>
          <a:xfrm rot="10800000" flipH="1" flipV="1">
            <a:off x="1211717" y="2633470"/>
            <a:ext cx="10192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  <a:latin typeface="+mj-lt"/>
              </a:rPr>
              <a:t>Enriched the functionality of the app by adding extensions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FrenchGreeter</a:t>
            </a:r>
            <a:r>
              <a:rPr lang="en-US" sz="2400" dirty="0">
                <a:solidFill>
                  <a:srgbClr val="24292E"/>
                </a:solidFill>
                <a:latin typeface="+mj-lt"/>
                <a:cs typeface="Consolas" panose="020B0609020204030204" pitchFamily="49" charset="0"/>
              </a:rPr>
              <a:t>).</a:t>
            </a:r>
            <a:endParaRPr lang="en-US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68AE2-9FE0-8441-8E14-E48FE7A14886}"/>
              </a:ext>
            </a:extLst>
          </p:cNvPr>
          <p:cNvSpPr txBox="1"/>
          <p:nvPr/>
        </p:nvSpPr>
        <p:spPr>
          <a:xfrm>
            <a:off x="1211717" y="3567289"/>
            <a:ext cx="11241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  <a:latin typeface="+mj-lt"/>
              </a:rPr>
              <a:t>Created a caching service that is started and stopped by a lifecycle observer. 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A5631-7A72-3544-9B90-34F4A9D99C48}"/>
              </a:ext>
            </a:extLst>
          </p:cNvPr>
          <p:cNvSpPr txBox="1"/>
          <p:nvPr/>
        </p:nvSpPr>
        <p:spPr>
          <a:xfrm>
            <a:off x="1220160" y="4460302"/>
            <a:ext cx="10650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  <a:latin typeface="+mj-lt"/>
              </a:rPr>
              <a:t>Retrieved/stored request responses from/in the cache </a:t>
            </a:r>
          </a:p>
          <a:p>
            <a:r>
              <a:rPr lang="en-US" sz="2400" dirty="0">
                <a:solidFill>
                  <a:srgbClr val="24292E"/>
                </a:solidFill>
                <a:latin typeface="+mj-lt"/>
              </a:rPr>
              <a:t>with an interceptor.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F7D5B5-D98A-B449-A433-DFCC1E94F534}"/>
              </a:ext>
            </a:extLst>
          </p:cNvPr>
          <p:cNvSpPr/>
          <p:nvPr/>
        </p:nvSpPr>
        <p:spPr>
          <a:xfrm>
            <a:off x="946050" y="5960619"/>
            <a:ext cx="10479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 can find the completed code of this workshop in the git branch: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 git checkout </a:t>
            </a:r>
            <a:r>
              <a:rPr lang="en-US" sz="2400" dirty="0">
                <a:solidFill>
                  <a:srgbClr val="FFC000"/>
                </a:solidFill>
                <a:highlight>
                  <a:srgbClr val="80808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workshop-part4-completed</a:t>
            </a:r>
            <a:r>
              <a:rPr lang="en-US" sz="24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33" name="Graphic 32" descr="Star">
            <a:extLst>
              <a:ext uri="{FF2B5EF4-FFF2-40B4-BE49-F238E27FC236}">
                <a16:creationId xmlns:a16="http://schemas.microsoft.com/office/drawing/2014/main" id="{DF330DC7-312D-F741-B76B-8DB185282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732" y="3531591"/>
            <a:ext cx="313247" cy="313247"/>
          </a:xfrm>
          <a:prstGeom prst="rect">
            <a:avLst/>
          </a:prstGeom>
        </p:spPr>
      </p:pic>
      <p:pic>
        <p:nvPicPr>
          <p:cNvPr id="34" name="Graphic 33" descr="Star">
            <a:extLst>
              <a:ext uri="{FF2B5EF4-FFF2-40B4-BE49-F238E27FC236}">
                <a16:creationId xmlns:a16="http://schemas.microsoft.com/office/drawing/2014/main" id="{078CD717-9081-0B4B-973E-426BB288A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843" y="3734941"/>
            <a:ext cx="313247" cy="313247"/>
          </a:xfrm>
          <a:prstGeom prst="rect">
            <a:avLst/>
          </a:prstGeom>
        </p:spPr>
      </p:pic>
      <p:pic>
        <p:nvPicPr>
          <p:cNvPr id="35" name="Graphic 34" descr="Star">
            <a:extLst>
              <a:ext uri="{FF2B5EF4-FFF2-40B4-BE49-F238E27FC236}">
                <a16:creationId xmlns:a16="http://schemas.microsoft.com/office/drawing/2014/main" id="{FDF5D0B2-3B64-C44F-8F84-70BEF2F7C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470" y="3733061"/>
            <a:ext cx="313247" cy="313247"/>
          </a:xfrm>
          <a:prstGeom prst="rect">
            <a:avLst/>
          </a:prstGeom>
        </p:spPr>
      </p:pic>
      <p:pic>
        <p:nvPicPr>
          <p:cNvPr id="36" name="Graphic 35" descr="Star">
            <a:extLst>
              <a:ext uri="{FF2B5EF4-FFF2-40B4-BE49-F238E27FC236}">
                <a16:creationId xmlns:a16="http://schemas.microsoft.com/office/drawing/2014/main" id="{9117B1F8-CD5B-7942-863A-86469EA18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819" y="4561837"/>
            <a:ext cx="313247" cy="313247"/>
          </a:xfrm>
          <a:prstGeom prst="rect">
            <a:avLst/>
          </a:prstGeom>
        </p:spPr>
      </p:pic>
      <p:pic>
        <p:nvPicPr>
          <p:cNvPr id="37" name="Graphic 36" descr="Star">
            <a:extLst>
              <a:ext uri="{FF2B5EF4-FFF2-40B4-BE49-F238E27FC236}">
                <a16:creationId xmlns:a16="http://schemas.microsoft.com/office/drawing/2014/main" id="{00CB22C4-783F-EE4F-A109-0CCA4F3F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111" y="4559957"/>
            <a:ext cx="313247" cy="313247"/>
          </a:xfrm>
          <a:prstGeom prst="rect">
            <a:avLst/>
          </a:prstGeom>
        </p:spPr>
      </p:pic>
      <p:pic>
        <p:nvPicPr>
          <p:cNvPr id="38" name="Graphic 37" descr="Star">
            <a:extLst>
              <a:ext uri="{FF2B5EF4-FFF2-40B4-BE49-F238E27FC236}">
                <a16:creationId xmlns:a16="http://schemas.microsoft.com/office/drawing/2014/main" id="{B834C744-FA7C-B54D-8C35-004DDA0CF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017" y="4785132"/>
            <a:ext cx="313247" cy="313247"/>
          </a:xfrm>
          <a:prstGeom prst="rect">
            <a:avLst/>
          </a:prstGeom>
        </p:spPr>
      </p:pic>
      <p:pic>
        <p:nvPicPr>
          <p:cNvPr id="39" name="Graphic 38" descr="Star">
            <a:extLst>
              <a:ext uri="{FF2B5EF4-FFF2-40B4-BE49-F238E27FC236}">
                <a16:creationId xmlns:a16="http://schemas.microsoft.com/office/drawing/2014/main" id="{7BB707A2-30FD-884F-85BB-BC7028458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099" y="4785130"/>
            <a:ext cx="313247" cy="313247"/>
          </a:xfrm>
          <a:prstGeom prst="rect">
            <a:avLst/>
          </a:prstGeom>
        </p:spPr>
      </p:pic>
      <p:pic>
        <p:nvPicPr>
          <p:cNvPr id="40" name="Graphic 39" descr="Star">
            <a:extLst>
              <a:ext uri="{FF2B5EF4-FFF2-40B4-BE49-F238E27FC236}">
                <a16:creationId xmlns:a16="http://schemas.microsoft.com/office/drawing/2014/main" id="{BDB6A62E-D607-3143-9935-209E081BE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292" y="2667404"/>
            <a:ext cx="313247" cy="313247"/>
          </a:xfrm>
          <a:prstGeom prst="rect">
            <a:avLst/>
          </a:prstGeom>
        </p:spPr>
      </p:pic>
      <p:pic>
        <p:nvPicPr>
          <p:cNvPr id="41" name="Graphic 40" descr="Star">
            <a:extLst>
              <a:ext uri="{FF2B5EF4-FFF2-40B4-BE49-F238E27FC236}">
                <a16:creationId xmlns:a16="http://schemas.microsoft.com/office/drawing/2014/main" id="{01961DDE-3222-CF4E-AF6C-7E89C8282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051" y="2770560"/>
            <a:ext cx="313247" cy="313247"/>
          </a:xfrm>
          <a:prstGeom prst="rect">
            <a:avLst/>
          </a:prstGeom>
        </p:spPr>
      </p:pic>
      <p:pic>
        <p:nvPicPr>
          <p:cNvPr id="42" name="Graphic 41" descr="Star">
            <a:extLst>
              <a:ext uri="{FF2B5EF4-FFF2-40B4-BE49-F238E27FC236}">
                <a16:creationId xmlns:a16="http://schemas.microsoft.com/office/drawing/2014/main" id="{4525E3DE-F2DB-5246-95A2-E401D75FB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531" y="1690400"/>
            <a:ext cx="313247" cy="313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19CD26-8C36-C749-B357-E0461ADCB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4060" y="1084674"/>
            <a:ext cx="2558730" cy="95013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43CCDA-12B1-7849-A4DB-ED4BCCBAD803}"/>
              </a:ext>
            </a:extLst>
          </p:cNvPr>
          <p:cNvCxnSpPr/>
          <p:nvPr/>
        </p:nvCxnSpPr>
        <p:spPr>
          <a:xfrm>
            <a:off x="11178540" y="2274570"/>
            <a:ext cx="0" cy="206883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  <a:alpha val="69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02248C1-BF96-B64A-AF01-0FF61A82E4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0354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F564-A592-3B47-B519-AB248A05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4746" y="397058"/>
            <a:ext cx="5154133" cy="1325562"/>
          </a:xfrm>
          <a:noFill/>
          <a:effectLst>
            <a:outerShdw blurRad="63500" dist="165100" sx="102000" sy="102000" algn="ctr" rotWithShape="0">
              <a:prstClr val="black">
                <a:alpha val="29000"/>
              </a:prstClr>
            </a:outerShdw>
            <a:reflection blurRad="6350" stA="57000" endPos="38500" dist="508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6000" b="1" dirty="0">
                <a:pattFill prst="pct70">
                  <a:fgClr>
                    <a:srgbClr val="0C63FF"/>
                  </a:fgClr>
                  <a:bgClr>
                    <a:schemeClr val="bg1"/>
                  </a:bgClr>
                </a:pattFill>
                <a:latin typeface="Helvetica" pitchFamily="2" charset="0"/>
              </a:rPr>
              <a:t>Thank You!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649B3-ED16-AC4A-AA04-C073365EF3AF}"/>
              </a:ext>
            </a:extLst>
          </p:cNvPr>
          <p:cNvSpPr txBox="1"/>
          <p:nvPr/>
        </p:nvSpPr>
        <p:spPr>
          <a:xfrm>
            <a:off x="8458987" y="4005989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IBM Plex Sans" panose="020B0503050203000203" pitchFamily="34" charset="77"/>
                <a:hlinkClick r:id="rId3"/>
              </a:rPr>
              <a:t>@StrongLoop</a:t>
            </a:r>
            <a:endParaRPr lang="en-US" sz="2800" dirty="0">
              <a:latin typeface="IBM Plex Sans" panose="020B0503050203000203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3360D-9EB1-8647-ACE1-C079BC2BF92B}"/>
              </a:ext>
            </a:extLst>
          </p:cNvPr>
          <p:cNvSpPr/>
          <p:nvPr/>
        </p:nvSpPr>
        <p:spPr>
          <a:xfrm>
            <a:off x="1255989" y="4005989"/>
            <a:ext cx="2050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IBM Plex Sans" panose="020B0503050203000203" pitchFamily="34" charset="77"/>
                <a:hlinkClick r:id="rId4"/>
              </a:rPr>
              <a:t>loopback.io</a:t>
            </a:r>
            <a:endParaRPr lang="en-US" sz="2800" dirty="0">
              <a:latin typeface="IBM Plex Sans" panose="020B0503050203000203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AF7D01-82A0-0F4E-AC01-F0B16DA80D4F}"/>
              </a:ext>
            </a:extLst>
          </p:cNvPr>
          <p:cNvSpPr txBox="1"/>
          <p:nvPr/>
        </p:nvSpPr>
        <p:spPr>
          <a:xfrm>
            <a:off x="4117188" y="4005989"/>
            <a:ext cx="3957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5"/>
              </a:rPr>
              <a:t>Strongloop/loopback-next</a:t>
            </a:r>
            <a:endParaRPr lang="en-US" sz="280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FDCABC4-864C-8B4B-996A-DE57D21E1F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8313" y="2401711"/>
            <a:ext cx="1154875" cy="11548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EC47005-A7E7-D447-93C2-A280E5D071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18562" y="2383085"/>
            <a:ext cx="1154875" cy="119212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3873493-F110-F440-98D7-6517C757BD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03833" y="2383086"/>
            <a:ext cx="1154875" cy="1192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267296-440B-6243-B575-CC61DC5CAE3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944" y="6113721"/>
            <a:ext cx="2237056" cy="810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8601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F564-A592-3B47-B519-AB248A05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Helvetica" pitchFamily="2" charset="0"/>
              </a:rPr>
              <a:t>Acknowledgement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B1854-E83F-1541-8ECA-F999E5123337}"/>
              </a:ext>
            </a:extLst>
          </p:cNvPr>
          <p:cNvSpPr txBox="1"/>
          <p:nvPr/>
        </p:nvSpPr>
        <p:spPr>
          <a:xfrm>
            <a:off x="720436" y="1870364"/>
            <a:ext cx="11232562" cy="1894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Helvetica" pitchFamily="2" charset="0"/>
              </a:rPr>
              <a:t>The LoopBack team at IBM and our contributors from the community </a:t>
            </a:r>
          </a:p>
          <a:p>
            <a:pPr lvl="1">
              <a:lnSpc>
                <a:spcPct val="150000"/>
              </a:lnSpc>
            </a:pPr>
            <a:r>
              <a:rPr lang="en-CA" sz="2000" dirty="0">
                <a:latin typeface="Helvetica" pitchFamily="2" charset="0"/>
              </a:rPr>
              <a:t>making good things happen in open source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Helvetica" pitchFamily="2" charset="0"/>
              </a:rPr>
              <a:t>Taranveer Virk and Raymond Feng - allowing us to reuse some of their slides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Helvetica" pitchFamily="2" charset="0"/>
              </a:rPr>
              <a:t>Iconography by </a:t>
            </a:r>
            <a:r>
              <a:rPr lang="en-CA" sz="2000" u="sng" dirty="0">
                <a:latin typeface="Helvetica" pitchFamily="2" charset="0"/>
                <a:hlinkClick r:id="rId3"/>
              </a:rPr>
              <a:t>FontAwesome</a:t>
            </a:r>
            <a:r>
              <a:rPr lang="en-CA" sz="2000" dirty="0">
                <a:latin typeface="Helvetica" pitchFamily="2" charset="0"/>
              </a:rPr>
              <a:t> is licensed under </a:t>
            </a:r>
            <a:r>
              <a:rPr lang="en-CA" sz="2000" u="sng" dirty="0">
                <a:latin typeface="Helvetica" pitchFamily="2" charset="0"/>
                <a:hlinkClick r:id="rId4"/>
              </a:rPr>
              <a:t>CC BY 4.0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10731-850B-0F4E-B8E0-CE4A51CFE4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944" y="6113721"/>
            <a:ext cx="2237056" cy="810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91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708F-04DB-B345-9BFF-3F52E9CF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160" y="22971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A Large Scale Node.js Application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A8E3C5E-68DC-EB43-AAF6-06A1A6028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061" y="2444745"/>
            <a:ext cx="2326776" cy="186142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FC85A30-7001-8647-A069-F2EA7E7B6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7403" y="2411084"/>
            <a:ext cx="1895081" cy="189508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2DF70A5-2160-5641-9462-7B37AF87C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5059" y="2349639"/>
            <a:ext cx="2051630" cy="2051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EC6D02-1E25-834F-A1D6-9B03A43C3617}"/>
              </a:ext>
            </a:extLst>
          </p:cNvPr>
          <p:cNvSpPr txBox="1"/>
          <p:nvPr/>
        </p:nvSpPr>
        <p:spPr>
          <a:xfrm>
            <a:off x="814047" y="4825277"/>
            <a:ext cx="2744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BM Plex Sans" panose="020B0503050203000203" pitchFamily="34" charset="0"/>
              </a:rPr>
              <a:t># of Teams, Developers, Users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C8773F-51E2-8D41-8F3B-3F0CD4A671ED}"/>
              </a:ext>
            </a:extLst>
          </p:cNvPr>
          <p:cNvSpPr/>
          <p:nvPr/>
        </p:nvSpPr>
        <p:spPr>
          <a:xfrm>
            <a:off x="4574597" y="4825277"/>
            <a:ext cx="27925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000" dirty="0">
                <a:latin typeface="IBM Plex Sans" panose="020B0503050203000203" pitchFamily="34" charset="0"/>
              </a:rPr>
              <a:t># of NPM Packages, GitHub Repos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3618EC-3CDF-C446-963E-D88696754479}"/>
              </a:ext>
            </a:extLst>
          </p:cNvPr>
          <p:cNvSpPr/>
          <p:nvPr/>
        </p:nvSpPr>
        <p:spPr>
          <a:xfrm>
            <a:off x="7851922" y="4825277"/>
            <a:ext cx="40020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000" dirty="0">
                <a:latin typeface="IBM Plex Sans" panose="020B0503050203000203" pitchFamily="34" charset="0"/>
              </a:rPr>
              <a:t># of Years &amp; Releases of Development and Maintenance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4941A0-C563-EA40-9D5C-02981038DF4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944" y="6113721"/>
            <a:ext cx="2237056" cy="810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1269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00D4-E8F2-DC49-B87A-E08DC8B7E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47" y="260342"/>
            <a:ext cx="11503533" cy="1006732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LoopBack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– a large scale Node.js framework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7C5C924-3FA1-1E4A-915F-B74CEFF4D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360" y="1923894"/>
            <a:ext cx="1006730" cy="894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A923CF-2D21-A748-AAF2-02DD6270FF9B}"/>
              </a:ext>
            </a:extLst>
          </p:cNvPr>
          <p:cNvSpPr/>
          <p:nvPr/>
        </p:nvSpPr>
        <p:spPr>
          <a:xfrm>
            <a:off x="1572976" y="2135283"/>
            <a:ext cx="3673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12,000+ GitHub Stars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3D01D3D-42AE-9143-A16F-AB8418884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360" y="3234504"/>
            <a:ext cx="1110659" cy="11106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FC1C23-1124-C542-ABE3-2A682AABF2BB}"/>
              </a:ext>
            </a:extLst>
          </p:cNvPr>
          <p:cNvSpPr/>
          <p:nvPr/>
        </p:nvSpPr>
        <p:spPr>
          <a:xfrm>
            <a:off x="1616749" y="3629645"/>
            <a:ext cx="3420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50+ NPM Modules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8F42F60-9066-3A44-8DBD-7D86EB3B80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360" y="4827493"/>
            <a:ext cx="1002527" cy="1002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368557-BB41-0F4E-A9B3-16DA1F78F5E3}"/>
              </a:ext>
            </a:extLst>
          </p:cNvPr>
          <p:cNvSpPr/>
          <p:nvPr/>
        </p:nvSpPr>
        <p:spPr>
          <a:xfrm>
            <a:off x="1572976" y="5269278"/>
            <a:ext cx="46831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150,000+ Monthly Downloads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F50E1AC-F3FD-CD4E-8208-97CDF68629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40388" y="3286468"/>
            <a:ext cx="1006730" cy="10067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168EA39-ABD0-D145-A469-8407F1BDF935}"/>
              </a:ext>
            </a:extLst>
          </p:cNvPr>
          <p:cNvSpPr/>
          <p:nvPr/>
        </p:nvSpPr>
        <p:spPr>
          <a:xfrm>
            <a:off x="7355347" y="3559000"/>
            <a:ext cx="3188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Created 5+ Years Ago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74F951B-9622-CB42-A886-9773442AD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68497" y="4827493"/>
            <a:ext cx="1006731" cy="100673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C23A77-68F4-9041-B4FB-C8E69631F5FF}"/>
              </a:ext>
            </a:extLst>
          </p:cNvPr>
          <p:cNvSpPr/>
          <p:nvPr/>
        </p:nvSpPr>
        <p:spPr>
          <a:xfrm>
            <a:off x="7355347" y="5097923"/>
            <a:ext cx="4179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2 Major Releases (v3 and v4)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93A9A2F-B326-A943-898B-859A1A70FC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13205" y="1941676"/>
            <a:ext cx="1061097" cy="84887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4530D-79A4-334A-B83E-615451096105}"/>
              </a:ext>
            </a:extLst>
          </p:cNvPr>
          <p:cNvSpPr/>
          <p:nvPr/>
        </p:nvSpPr>
        <p:spPr>
          <a:xfrm>
            <a:off x="7355347" y="1922508"/>
            <a:ext cx="46182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8 Full-time Maintainers </a:t>
            </a:r>
          </a:p>
          <a:p>
            <a:r>
              <a:rPr lang="en-CA" sz="2400" dirty="0"/>
              <a:t>+ Many Community Contributors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C2F151-A1A6-CB4E-BA6D-71868BF9BD3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944" y="6113721"/>
            <a:ext cx="2237056" cy="810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569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507D3-F353-5345-9B83-1FB0AB8B7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" y="371081"/>
            <a:ext cx="12216384" cy="61158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B4FDF8-A64D-AC4E-B0B7-8020988B6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750" y="-8869"/>
            <a:ext cx="1752600" cy="39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B62C0B-34B2-5D48-B79E-FDD755C6B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850" y="-8869"/>
            <a:ext cx="1752600" cy="393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EC6D7F-1A10-A942-A6C1-91C5EE6EA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892" y="-8869"/>
            <a:ext cx="1752600" cy="393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DA151DA-C04C-B148-81FC-F8D1E877B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048" y="6466709"/>
            <a:ext cx="12214240" cy="4067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DB121A-FBA0-834F-9B14-ADEE8ABEC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6098" y="-8388"/>
            <a:ext cx="6968094" cy="3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91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0C6C5574-88EC-AE45-8E0C-5FD0D23B12D2}"/>
              </a:ext>
            </a:extLst>
          </p:cNvPr>
          <p:cNvSpPr/>
          <p:nvPr/>
        </p:nvSpPr>
        <p:spPr>
          <a:xfrm>
            <a:off x="2048686" y="4795698"/>
            <a:ext cx="1156523" cy="1156523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757132-018D-1842-A34F-A561FA10D2FF}"/>
              </a:ext>
            </a:extLst>
          </p:cNvPr>
          <p:cNvSpPr/>
          <p:nvPr/>
        </p:nvSpPr>
        <p:spPr>
          <a:xfrm>
            <a:off x="1447429" y="3723565"/>
            <a:ext cx="1156523" cy="1156523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33B661-EA73-E047-8649-8E7126DDA104}"/>
              </a:ext>
            </a:extLst>
          </p:cNvPr>
          <p:cNvSpPr/>
          <p:nvPr/>
        </p:nvSpPr>
        <p:spPr>
          <a:xfrm>
            <a:off x="885088" y="2601871"/>
            <a:ext cx="1156523" cy="1156523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947221-48B4-4C4E-8B27-3B8D2FF6D3DB}"/>
              </a:ext>
            </a:extLst>
          </p:cNvPr>
          <p:cNvSpPr/>
          <p:nvPr/>
        </p:nvSpPr>
        <p:spPr>
          <a:xfrm>
            <a:off x="297934" y="1480177"/>
            <a:ext cx="1156523" cy="1156523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0F564-A592-3B47-B519-AB248A05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738" y="163562"/>
            <a:ext cx="10515600" cy="1325563"/>
          </a:xfrm>
          <a:effectLst/>
        </p:spPr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Challenges We Addressed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B1854-E83F-1541-8ECA-F999E5123337}"/>
              </a:ext>
            </a:extLst>
          </p:cNvPr>
          <p:cNvSpPr txBox="1"/>
          <p:nvPr/>
        </p:nvSpPr>
        <p:spPr>
          <a:xfrm>
            <a:off x="1472242" y="1679594"/>
            <a:ext cx="6369372" cy="671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Customize the behavior of certain features</a:t>
            </a:r>
          </a:p>
        </p:txBody>
      </p:sp>
      <p:pic>
        <p:nvPicPr>
          <p:cNvPr id="11" name="Graphic 10" descr="Single gear">
            <a:extLst>
              <a:ext uri="{FF2B5EF4-FFF2-40B4-BE49-F238E27FC236}">
                <a16:creationId xmlns:a16="http://schemas.microsoft.com/office/drawing/2014/main" id="{724AA69A-4CAE-B440-BFEC-DB236A979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435" y="1665324"/>
            <a:ext cx="789874" cy="789874"/>
          </a:xfrm>
          <a:prstGeom prst="rect">
            <a:avLst/>
          </a:prstGeom>
        </p:spPr>
      </p:pic>
      <p:pic>
        <p:nvPicPr>
          <p:cNvPr id="13" name="Graphic 12" descr="Box">
            <a:extLst>
              <a:ext uri="{FF2B5EF4-FFF2-40B4-BE49-F238E27FC236}">
                <a16:creationId xmlns:a16="http://schemas.microsoft.com/office/drawing/2014/main" id="{BBD9108E-B5E8-7F4C-B3F1-56D23F2C2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8173" y="4963060"/>
            <a:ext cx="777548" cy="777548"/>
          </a:xfrm>
          <a:prstGeom prst="rect">
            <a:avLst/>
          </a:prstGeom>
        </p:spPr>
      </p:pic>
      <p:pic>
        <p:nvPicPr>
          <p:cNvPr id="17" name="Graphic 16" descr="Puzzle pieces">
            <a:extLst>
              <a:ext uri="{FF2B5EF4-FFF2-40B4-BE49-F238E27FC236}">
                <a16:creationId xmlns:a16="http://schemas.microsoft.com/office/drawing/2014/main" id="{66AA86DE-E927-2A48-8FD8-1F48D6384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32229" y="3862238"/>
            <a:ext cx="818763" cy="8187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4AA88B-792F-1E42-9B11-DB9AC3C907D8}"/>
              </a:ext>
            </a:extLst>
          </p:cNvPr>
          <p:cNvSpPr txBox="1"/>
          <p:nvPr/>
        </p:nvSpPr>
        <p:spPr>
          <a:xfrm>
            <a:off x="2041610" y="2757149"/>
            <a:ext cx="8082034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Extend the capabilities of your framework/application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B43F9-918C-8B46-9600-6EB6F357AA77}"/>
              </a:ext>
            </a:extLst>
          </p:cNvPr>
          <p:cNvSpPr txBox="1"/>
          <p:nvPr/>
        </p:nvSpPr>
        <p:spPr>
          <a:xfrm>
            <a:off x="2603952" y="3984113"/>
            <a:ext cx="8290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Decompose a sequence of processing flow into actions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5D3D12-520C-E44E-AF90-BB394E1CC72F}"/>
              </a:ext>
            </a:extLst>
          </p:cNvPr>
          <p:cNvSpPr txBox="1"/>
          <p:nvPr/>
        </p:nvSpPr>
        <p:spPr>
          <a:xfrm>
            <a:off x="3205208" y="5090224"/>
            <a:ext cx="8912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Compose a set of actions into a meaningful flow/sequence</a:t>
            </a:r>
          </a:p>
        </p:txBody>
      </p:sp>
      <p:pic>
        <p:nvPicPr>
          <p:cNvPr id="24" name="Graphic 23" descr="User network">
            <a:extLst>
              <a:ext uri="{FF2B5EF4-FFF2-40B4-BE49-F238E27FC236}">
                <a16:creationId xmlns:a16="http://schemas.microsoft.com/office/drawing/2014/main" id="{E6B5C0AA-7A97-CF48-9CEB-624128C485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8622" y="2728079"/>
            <a:ext cx="862066" cy="862066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B280838A-FFB0-6D4B-AF15-D5E92F0CF008}"/>
              </a:ext>
            </a:extLst>
          </p:cNvPr>
          <p:cNvSpPr/>
          <p:nvPr/>
        </p:nvSpPr>
        <p:spPr>
          <a:xfrm>
            <a:off x="1383904" y="3119833"/>
            <a:ext cx="171502" cy="161429"/>
          </a:xfrm>
          <a:prstGeom prst="ellipse">
            <a:avLst/>
          </a:prstGeom>
          <a:solidFill>
            <a:srgbClr val="0C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E01475-A23E-7B45-86E2-7487F70EBACF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051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44A0D-2862-964E-ACF7-891101BC3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4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Application Scenario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B8B413-3516-AD41-A85C-6DCF57B88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4" y="1069053"/>
            <a:ext cx="11908971" cy="5397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235F8-88CA-FF4B-80AB-F2EF60F207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1599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624B8C-B252-714A-BB21-75ECC1E90C9F}"/>
              </a:ext>
            </a:extLst>
          </p:cNvPr>
          <p:cNvSpPr/>
          <p:nvPr/>
        </p:nvSpPr>
        <p:spPr>
          <a:xfrm>
            <a:off x="6411432" y="280065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B9964-51F7-444D-AA0F-A4D66DE2E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43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0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Before We Get Started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D58A0-191C-2B47-8594-24352A9C9B9E}"/>
              </a:ext>
            </a:extLst>
          </p:cNvPr>
          <p:cNvSpPr txBox="1"/>
          <p:nvPr/>
        </p:nvSpPr>
        <p:spPr>
          <a:xfrm>
            <a:off x="1019689" y="1845207"/>
            <a:ext cx="8761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Install Node.js version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8.9</a:t>
            </a:r>
            <a:r>
              <a:rPr lang="en-US" sz="2400" dirty="0"/>
              <a:t> or higher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58E1E-8ADC-5E43-A618-97D03C208C74}"/>
              </a:ext>
            </a:extLst>
          </p:cNvPr>
          <p:cNvSpPr txBox="1"/>
          <p:nvPr/>
        </p:nvSpPr>
        <p:spPr>
          <a:xfrm>
            <a:off x="1019689" y="3014692"/>
            <a:ext cx="103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Install LoopBack 4 CLI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A3D0F-03FB-A842-AE2A-E068CB8DF978}"/>
              </a:ext>
            </a:extLst>
          </p:cNvPr>
          <p:cNvSpPr txBox="1"/>
          <p:nvPr/>
        </p:nvSpPr>
        <p:spPr>
          <a:xfrm>
            <a:off x="1019689" y="2425991"/>
            <a:ext cx="756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Set up development 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046F2-FBC3-9746-96EB-F076E0FEACB0}"/>
              </a:ext>
            </a:extLst>
          </p:cNvPr>
          <p:cNvSpPr txBox="1"/>
          <p:nvPr/>
        </p:nvSpPr>
        <p:spPr>
          <a:xfrm>
            <a:off x="1019689" y="5516323"/>
            <a:ext cx="1051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&gt;&gt;</a:t>
            </a:r>
            <a:r>
              <a:rPr lang="en-US" sz="2400" dirty="0"/>
              <a:t> The code you need for the workshop are all in the instruction:</a:t>
            </a:r>
          </a:p>
          <a:p>
            <a:r>
              <a:rPr lang="en-US" sz="2400" dirty="0">
                <a:hlinkClick r:id="rId2"/>
              </a:rPr>
              <a:t>https://github.com/strongloop/cascon2019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172FD-73BD-0A46-94B2-DEE1EA8F0D82}"/>
              </a:ext>
            </a:extLst>
          </p:cNvPr>
          <p:cNvSpPr txBox="1"/>
          <p:nvPr/>
        </p:nvSpPr>
        <p:spPr>
          <a:xfrm>
            <a:off x="1019689" y="4006490"/>
            <a:ext cx="966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+ </a:t>
            </a:r>
            <a:r>
              <a:rPr lang="en-US" sz="2400" dirty="0"/>
              <a:t>Clone our git repository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39023C-37A3-C842-B422-BA60E91D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02CD99-AF47-5349-A9EC-A96F4BB9F00D}"/>
              </a:ext>
            </a:extLst>
          </p:cNvPr>
          <p:cNvSpPr txBox="1"/>
          <p:nvPr/>
        </p:nvSpPr>
        <p:spPr>
          <a:xfrm>
            <a:off x="1075444" y="4411890"/>
            <a:ext cx="9663180" cy="830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 git clone </a:t>
            </a:r>
            <a:r>
              <a:rPr lang="en-US" sz="2400" u="sng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cs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https://github.com/strongloop/cascon2019.git</a:t>
            </a:r>
            <a:endParaRPr lang="en-US" sz="2400" u="sng" dirty="0">
              <a:solidFill>
                <a:schemeClr val="bg1"/>
              </a:solidFill>
              <a:highlight>
                <a:srgbClr val="80808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 cd cascon2019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2B295A-1B67-944D-AB23-0A67D8EF228D}"/>
              </a:ext>
            </a:extLst>
          </p:cNvPr>
          <p:cNvSpPr txBox="1"/>
          <p:nvPr/>
        </p:nvSpPr>
        <p:spPr>
          <a:xfrm>
            <a:off x="1075444" y="3407888"/>
            <a:ext cx="9671072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 npm i –g @loopback/cli</a:t>
            </a:r>
          </a:p>
        </p:txBody>
      </p:sp>
    </p:spTree>
    <p:extLst>
      <p:ext uri="{BB962C8B-B14F-4D97-AF65-F5344CB8AC3E}">
        <p14:creationId xmlns:p14="http://schemas.microsoft.com/office/powerpoint/2010/main" val="718379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2651</TotalTime>
  <Words>1035</Words>
  <Application>Microsoft Macintosh PowerPoint</Application>
  <PresentationFormat>Widescreen</PresentationFormat>
  <Paragraphs>166</Paragraphs>
  <Slides>32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Helvetica</vt:lpstr>
      <vt:lpstr>IBM Plex Sans</vt:lpstr>
      <vt:lpstr>Office Theme</vt:lpstr>
      <vt:lpstr>PowerPoint Presentation</vt:lpstr>
      <vt:lpstr>PowerPoint Presentation</vt:lpstr>
      <vt:lpstr>Let’s Run a Few Polls</vt:lpstr>
      <vt:lpstr>A Large Scale Node.js Application</vt:lpstr>
      <vt:lpstr>LoopBack – a large scale Node.js framework</vt:lpstr>
      <vt:lpstr>PowerPoint Presentation</vt:lpstr>
      <vt:lpstr>Challenges We Addressed</vt:lpstr>
      <vt:lpstr>Application Scenario</vt:lpstr>
      <vt:lpstr>Part 0 Before We Get Started </vt:lpstr>
      <vt:lpstr>PowerPoint Presentation</vt:lpstr>
      <vt:lpstr>Part 1   Simple Application</vt:lpstr>
      <vt:lpstr>PowerPoint Presentation</vt:lpstr>
      <vt:lpstr>PowerPoint Presentation</vt:lpstr>
      <vt:lpstr>Part 2  Decouple the Application</vt:lpstr>
      <vt:lpstr>PowerPoint Presentation</vt:lpstr>
      <vt:lpstr>PowerPoint Presentation</vt:lpstr>
      <vt:lpstr>PowerPoint Presentation</vt:lpstr>
      <vt:lpstr>PowerPoint Presentation</vt:lpstr>
      <vt:lpstr>Part 3 .1  Add a New Language Extension </vt:lpstr>
      <vt:lpstr>PowerPoint Presentation</vt:lpstr>
      <vt:lpstr>PowerPoint Presentation</vt:lpstr>
      <vt:lpstr>Part 3 .2   Configuration</vt:lpstr>
      <vt:lpstr>PowerPoint Presentation</vt:lpstr>
      <vt:lpstr>PowerPoint Presentation</vt:lpstr>
      <vt:lpstr>Part 4  Enable Caching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Write Scalable and Extensible Node.js Applications using LoopBack 4</dc:title>
  <dc:creator>Yu-Chi Lin</dc:creator>
  <cp:lastModifiedBy>Yu-Chi Lin</cp:lastModifiedBy>
  <cp:revision>68</cp:revision>
  <dcterms:created xsi:type="dcterms:W3CDTF">2019-10-29T14:38:51Z</dcterms:created>
  <dcterms:modified xsi:type="dcterms:W3CDTF">2019-11-05T02:53:31Z</dcterms:modified>
</cp:coreProperties>
</file>